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368" r:id="rId2"/>
    <p:sldId id="391" r:id="rId3"/>
    <p:sldId id="390" r:id="rId4"/>
    <p:sldId id="361" r:id="rId5"/>
    <p:sldId id="400" r:id="rId6"/>
    <p:sldId id="397" r:id="rId7"/>
    <p:sldId id="421" r:id="rId8"/>
    <p:sldId id="422" r:id="rId9"/>
    <p:sldId id="423" r:id="rId10"/>
    <p:sldId id="424" r:id="rId11"/>
    <p:sldId id="425" r:id="rId12"/>
    <p:sldId id="430" r:id="rId13"/>
    <p:sldId id="426" r:id="rId14"/>
    <p:sldId id="427" r:id="rId15"/>
    <p:sldId id="428" r:id="rId16"/>
    <p:sldId id="437" r:id="rId17"/>
    <p:sldId id="431" r:id="rId18"/>
    <p:sldId id="438" r:id="rId19"/>
    <p:sldId id="434" r:id="rId20"/>
    <p:sldId id="432" r:id="rId21"/>
    <p:sldId id="433" r:id="rId22"/>
    <p:sldId id="435" r:id="rId23"/>
    <p:sldId id="436" r:id="rId24"/>
    <p:sldId id="439" r:id="rId25"/>
    <p:sldId id="440" r:id="rId26"/>
    <p:sldId id="441" r:id="rId27"/>
    <p:sldId id="442" r:id="rId28"/>
    <p:sldId id="443" r:id="rId29"/>
    <p:sldId id="444" r:id="rId30"/>
    <p:sldId id="445" r:id="rId31"/>
    <p:sldId id="399" r:id="rId32"/>
    <p:sldId id="387" r:id="rId33"/>
    <p:sldId id="412" r:id="rId34"/>
    <p:sldId id="415" r:id="rId35"/>
    <p:sldId id="416" r:id="rId36"/>
    <p:sldId id="417" r:id="rId37"/>
    <p:sldId id="418" r:id="rId38"/>
    <p:sldId id="419" r:id="rId39"/>
    <p:sldId id="420" r:id="rId40"/>
    <p:sldId id="404" r:id="rId41"/>
    <p:sldId id="388" r:id="rId42"/>
    <p:sldId id="446" r:id="rId43"/>
    <p:sldId id="396" r:id="rId44"/>
    <p:sldId id="408" r:id="rId45"/>
    <p:sldId id="405" r:id="rId46"/>
    <p:sldId id="394" r:id="rId47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ston.C" initials="W" lastIdx="1" clrIdx="0">
    <p:extLst>
      <p:ext uri="{19B8F6BF-5375-455C-9EA6-DF929625EA0E}">
        <p15:presenceInfo xmlns:p15="http://schemas.microsoft.com/office/powerpoint/2012/main" userId="S-1-5-21-1035630543-1431987748-622671684-250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4" autoAdjust="0"/>
    <p:restoredTop sz="94660"/>
  </p:normalViewPr>
  <p:slideViewPr>
    <p:cSldViewPr>
      <p:cViewPr varScale="1">
        <p:scale>
          <a:sx n="71" d="100"/>
          <a:sy n="71" d="100"/>
        </p:scale>
        <p:origin x="126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436C3-F297-4507-AD6A-42E143A858E3}" type="datetimeFigureOut">
              <a:rPr lang="en-ZA" smtClean="0"/>
              <a:t>2020/05/25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787A3-EB87-4540-80C9-A55CA918FEA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0840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D700E-0E32-497F-85DE-E2CB7C14ACE5}" type="datetimeFigureOut">
              <a:rPr lang="en-ZA" smtClean="0"/>
              <a:t>2020/05/25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5EAEA-ECB5-438F-8F0C-E412682027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04561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altLang="en-US" dirty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DA3FB7-BD1B-4C42-8790-3711E741D11E}" type="slidenum">
              <a:rPr lang="en-ZA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Z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609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5442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2020/05/25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5924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2020/05/25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036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1440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707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514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4637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2020/05/25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74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2020/05/25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492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2020/05/25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503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2020/05/25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1527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91D56-F3D6-4C57-902C-021CF4EA8EF7}" type="datetimeFigureOut">
              <a:rPr lang="en-ZA" smtClean="0"/>
              <a:t>2020/05/25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102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772400" cy="2190105"/>
          </a:xfrm>
        </p:spPr>
        <p:txBody>
          <a:bodyPr>
            <a:normAutofit fontScale="90000"/>
          </a:bodyPr>
          <a:lstStyle/>
          <a:p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GB" sz="3600" b="1" dirty="0">
                <a:solidFill>
                  <a:schemeClr val="accent2">
                    <a:lumMod val="75000"/>
                  </a:schemeClr>
                </a:solidFill>
                <a:latin typeface="Arial"/>
                <a:ea typeface="Times New Roman"/>
              </a:rPr>
              <a:t/>
            </a:r>
            <a:br>
              <a:rPr lang="en-GB" sz="3600" b="1" dirty="0">
                <a:solidFill>
                  <a:schemeClr val="accent2">
                    <a:lumMod val="75000"/>
                  </a:schemeClr>
                </a:solidFill>
                <a:latin typeface="Arial"/>
                <a:ea typeface="Times New Roman"/>
              </a:rPr>
            </a:br>
            <a:r>
              <a:rPr lang="en-ZA" altLang="en-US" sz="3600" b="1" dirty="0">
                <a:latin typeface="Arial Narrow" pitchFamily="34" charset="0"/>
              </a:rPr>
              <a:t/>
            </a:r>
            <a:br>
              <a:rPr lang="en-ZA" altLang="en-US" sz="3600" b="1" dirty="0">
                <a:latin typeface="Arial Narrow" pitchFamily="34" charset="0"/>
              </a:rPr>
            </a:br>
            <a:r>
              <a:rPr lang="en-ZA" altLang="en-US" sz="3600" b="1" dirty="0">
                <a:latin typeface="Arial Narrow" pitchFamily="34" charset="0"/>
              </a:rPr>
              <a:t/>
            </a:r>
            <a:br>
              <a:rPr lang="en-ZA" altLang="en-US" sz="3600" b="1" dirty="0">
                <a:latin typeface="Arial Narrow" pitchFamily="34" charset="0"/>
              </a:rPr>
            </a:br>
            <a:r>
              <a:rPr lang="en-ZA" altLang="en-US" sz="3600" b="1" dirty="0">
                <a:latin typeface="Arial Narrow" pitchFamily="34" charset="0"/>
              </a:rPr>
              <a:t/>
            </a:r>
            <a:br>
              <a:rPr lang="en-ZA" altLang="en-US" sz="3600" b="1" dirty="0">
                <a:latin typeface="Arial Narrow" pitchFamily="34" charset="0"/>
              </a:rPr>
            </a:br>
            <a:r>
              <a:rPr lang="en-ZA" altLang="en-US" b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2020 REVISED CURRICULUM AND ASSESSMENT PLANS </a:t>
            </a:r>
            <a:r>
              <a:rPr lang="en-ZA" altLang="en-US" sz="49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ZA" altLang="en-US" sz="49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ZA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ZA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altLang="en-US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</a:t>
            </a:r>
            <a:r>
              <a:rPr lang="en-ZA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altLang="en-US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GRADE 7</a:t>
            </a:r>
            <a:br>
              <a:rPr lang="en-ZA" altLang="en-US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altLang="en-US" sz="4000" b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/>
            </a:r>
            <a:br>
              <a:rPr lang="en-ZA" altLang="en-US" sz="4000" b="1" dirty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</a:br>
            <a:r>
              <a:rPr lang="en-ZA" altLang="en-US" sz="4000" b="1" dirty="0">
                <a:latin typeface="Arial Narrow" pitchFamily="34" charset="0"/>
              </a:rPr>
              <a:t>       </a:t>
            </a:r>
            <a:r>
              <a:rPr lang="en-ZA" alt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Implementation:  June 2020</a:t>
            </a:r>
            <a:r>
              <a:rPr lang="en-ZA" altLang="en-US" sz="3600" b="1" dirty="0">
                <a:latin typeface="Arial Narrow" pitchFamily="34" charset="0"/>
              </a:rPr>
              <a:t/>
            </a:r>
            <a:br>
              <a:rPr lang="en-ZA" altLang="en-US" sz="3600" b="1" dirty="0">
                <a:latin typeface="Arial Narrow" pitchFamily="34" charset="0"/>
              </a:rPr>
            </a:br>
            <a:r>
              <a:rPr lang="en-ZA" altLang="en-US" sz="4000" b="1" dirty="0">
                <a:latin typeface="Arial Narrow" pitchFamily="34" charset="0"/>
              </a:rPr>
              <a:t/>
            </a:r>
            <a:br>
              <a:rPr lang="en-ZA" altLang="en-US" sz="4000" b="1" dirty="0">
                <a:latin typeface="Arial Narrow" pitchFamily="34" charset="0"/>
              </a:rPr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r>
              <a:rPr lang="en-ZA" altLang="en-US" sz="3200" dirty="0"/>
              <a:t/>
            </a:r>
            <a:br>
              <a:rPr lang="en-ZA" altLang="en-US" sz="3200" dirty="0"/>
            </a:br>
            <a:endParaRPr lang="en-ZA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650635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911132"/>
              </p:ext>
            </p:extLst>
          </p:nvPr>
        </p:nvGraphicFramePr>
        <p:xfrm>
          <a:off x="251520" y="1210145"/>
          <a:ext cx="8712969" cy="2908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NUMERIC</a:t>
                      </a:r>
                      <a:r>
                        <a:rPr lang="en-ZA" sz="2400" baseline="0" dirty="0"/>
                        <a:t> AND GEOMETRIC PATTERNS</a:t>
                      </a: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Investigate and extend patterns looking for relationship or rules in own words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Investigate and extend patterns looking for relationship or rules in algebraic language</a:t>
                      </a: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DONE IN TERM 1</a:t>
                      </a:r>
                      <a:endParaRPr lang="en-US" sz="2000" b="1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Investigate and extend patterns looking for relationship or rules in algebraic language</a:t>
                      </a: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DONE IN TERM 1</a:t>
                      </a:r>
                      <a:endParaRPr lang="en-US" sz="2000" b="1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8080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5757400"/>
              </p:ext>
            </p:extLst>
          </p:nvPr>
        </p:nvGraphicFramePr>
        <p:xfrm>
          <a:off x="251520" y="1210145"/>
          <a:ext cx="8712969" cy="44451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ALGEBRAIC EXPRESSIONS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Recognize and interpret rules or relationships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represented in symbolic form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Identify variables and constants in given formulae and/or equations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Recognize and identify conventions for writing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algebraic expressions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Identify and classify like and unlike terms in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algebraic expressions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Recognize and identify coefficients and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exponents in algebraic expressions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Expand</a:t>
                      </a:r>
                      <a:r>
                        <a:rPr lang="en-US" sz="1800" kern="15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and simplify algebraic expressions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 err="1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Factorise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algebraic expressions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Simplify algebraic expressions involving </a:t>
                      </a:r>
                      <a:r>
                        <a:rPr lang="en-US" sz="1800" kern="0" dirty="0" err="1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factorisation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0612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697164"/>
              </p:ext>
            </p:extLst>
          </p:nvPr>
        </p:nvGraphicFramePr>
        <p:xfrm>
          <a:off x="251520" y="1210145"/>
          <a:ext cx="8712969" cy="2908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ALGEBRAIC EQUATIONS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Solve equations by substitution, inspection and trial and improvement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Solve equations by additive and multiplicative inverse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Solve equations by additive and multiplicative inverse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Solve equations by </a:t>
                      </a:r>
                      <a:r>
                        <a:rPr lang="en-US" sz="1800" kern="0" dirty="0" err="1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factorisation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871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9904888"/>
              </p:ext>
            </p:extLst>
          </p:nvPr>
        </p:nvGraphicFramePr>
        <p:xfrm>
          <a:off x="251520" y="1210145"/>
          <a:ext cx="8712969" cy="50242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FUNCTIONS AND RELATIONSHIPS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Determine input values, output values or rules for patterns and relationships using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flow diagrams</a:t>
                      </a:r>
                      <a:r>
                        <a:rPr lang="en-US" sz="2000" kern="15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tables and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formulae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Determine, interpret and justify equivalence of different descriptions of the same relationship or rule presented</a:t>
                      </a:r>
                      <a:r>
                        <a:rPr lang="en-US" sz="1800" kern="0" baseline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verbally</a:t>
                      </a:r>
                      <a:r>
                        <a:rPr lang="en-US" sz="2000" kern="15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in flow diagrams</a:t>
                      </a:r>
                      <a:r>
                        <a:rPr lang="en-US" sz="2000" kern="15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in tables</a:t>
                      </a:r>
                      <a:r>
                        <a:rPr lang="en-US" sz="2000" kern="15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by formulae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by number sentences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Calibri" panose="020F0502020204030204" pitchFamily="34" charset="0"/>
                          <a:cs typeface="Mangal"/>
                        </a:rPr>
                        <a:t>Incorporated in the algebraic expressions 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Extend determining input values, output values or rules for patterns and relationships to include equations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Extend determining, interpreting and justifying equivalence of different descriptions of the same relationship or rule to include representing the equivalence  by means of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equations and 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by graphs on a Cartesian plane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380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605670486"/>
                  </p:ext>
                </p:extLst>
              </p:nvPr>
            </p:nvGraphicFramePr>
            <p:xfrm>
              <a:off x="251520" y="1210145"/>
              <a:ext cx="8712969" cy="493282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2904323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2904323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  <a:gridCol w="2904323">
                      <a:extLst>
                        <a:ext uri="{9D8B030D-6E8A-4147-A177-3AD203B41FA5}">
                          <a16:colId xmlns:a16="http://schemas.microsoft.com/office/drawing/2014/main" xmlns="" val="20002"/>
                        </a:ext>
                      </a:extLst>
                    </a:gridCol>
                  </a:tblGrid>
                  <a:tr h="604664">
                    <a:tc gridSpan="3">
                      <a:txBody>
                        <a:bodyPr/>
                        <a:lstStyle/>
                        <a:p>
                          <a:pPr algn="ctr"/>
                          <a:r>
                            <a:rPr lang="en-ZA" sz="2400" dirty="0"/>
                            <a:t>GRAPHS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ZA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ZA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4320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ZA" sz="2400" b="1" dirty="0"/>
                            <a:t>Grade 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ZA" sz="2400" b="1" dirty="0"/>
                            <a:t>Grade 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ZA" sz="2400" b="1" dirty="0"/>
                            <a:t>Grade 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1847056">
                    <a:tc>
                      <a:txBody>
                        <a:bodyPr/>
                        <a:lstStyle/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 err="1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Analyse</a:t>
                          </a: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 and interpret global graphs of problem situations, with special focus on the following trends and features: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linear or non-linear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constant, increasing or decreasing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Draw global graphs from given descriptions of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196215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a problem situation, identifying features listed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196215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above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Extend the focus on features of graphs to include: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maximum or minimum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discrete or continuous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Draw global graphs from given descriptions of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196215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a problem situation, identifying features listed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196215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above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Use tables or ordered pairs to plot points and</a:t>
                          </a:r>
                          <a:r>
                            <a:rPr lang="en-US" sz="2000" kern="150" baseline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 </a:t>
                          </a: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draw graphs on the Cartesian plane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Extend the focus on features of graphs with special focus on the following features of </a:t>
                          </a:r>
                          <a:r>
                            <a:rPr lang="en-US" sz="1800" b="1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linear graphs</a:t>
                          </a: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: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14:m>
                            <m:oMath xmlns:m="http://schemas.openxmlformats.org/officeDocument/2006/math">
                              <m:r>
                                <a:rPr lang="en-US" sz="1800" i="1" kern="0"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-intercept and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0"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-intercept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 gradient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 Extend drawing of graphs with special focus on: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drawing linear graphs from given equations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determining equations from given </a:t>
                          </a:r>
                          <a:r>
                            <a:rPr lang="en-US" sz="1800" b="1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linear graphs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605670486"/>
                  </p:ext>
                </p:extLst>
              </p:nvPr>
            </p:nvGraphicFramePr>
            <p:xfrm>
              <a:off x="251520" y="1210145"/>
              <a:ext cx="8712969" cy="493282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2904323"/>
                    <a:gridCol w="2904323"/>
                    <a:gridCol w="2904323"/>
                  </a:tblGrid>
                  <a:tr h="604664">
                    <a:tc gridSpan="3">
                      <a:txBody>
                        <a:bodyPr/>
                        <a:lstStyle/>
                        <a:p>
                          <a:pPr algn="ctr"/>
                          <a:r>
                            <a:rPr lang="en-ZA" sz="2400" dirty="0" smtClean="0"/>
                            <a:t>GRAPHS</a:t>
                          </a:r>
                          <a:endParaRPr lang="en-ZA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ZA" sz="2400" dirty="0" smtClean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ZA" sz="2400" dirty="0" smtClean="0"/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ZA" sz="2400" b="1" dirty="0" smtClean="0"/>
                            <a:t>Grade 7</a:t>
                          </a:r>
                          <a:endParaRPr lang="en-ZA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ZA" sz="2400" b="1" dirty="0" smtClean="0"/>
                            <a:t>Grade 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ZA" sz="2400" b="1" dirty="0" smtClean="0"/>
                            <a:t>Grade 9</a:t>
                          </a:r>
                        </a:p>
                      </a:txBody>
                      <a:tcPr/>
                    </a:tc>
                  </a:tr>
                  <a:tr h="3870960">
                    <a:tc>
                      <a:txBody>
                        <a:bodyPr/>
                        <a:lstStyle/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 err="1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Analyse</a:t>
                          </a: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 and interpret global graphs of problem situations, with special focus on the following trends and features: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linear or non-linear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constant, increasing or decreasing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Draw global graphs from given descriptions of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196215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a problem situation, identifying features listed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196215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above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Extend the focus on features of graphs to include: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maximum or minimum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Arial" panose="020B0604020202020204" pitchFamily="34" charset="0"/>
                            <a:buChar char="‒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Times New Roman" panose="02020603050405020304" pitchFamily="18" charset="0"/>
                            </a:rPr>
                            <a:t>discrete or continuous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Draw global graphs from given descriptions of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196215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a problem situation, identifying features listed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196215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above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SzPts val="800"/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Use tables or ordered pairs to plot points </a:t>
                          </a:r>
                          <a:r>
                            <a:rPr lang="en-US" sz="1800" kern="0" dirty="0" smtClean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and</a:t>
                          </a:r>
                          <a:r>
                            <a:rPr lang="en-US" sz="2000" kern="150" baseline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 </a:t>
                          </a:r>
                          <a:r>
                            <a:rPr lang="en-US" sz="1800" kern="0" dirty="0" smtClean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draw </a:t>
                          </a: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Mangal"/>
                            </a:rPr>
                            <a:t>graphs on the Cartesian plane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Mangal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200000" t="-28459" r="-839" b="-3616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95032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1895410"/>
              </p:ext>
            </p:extLst>
          </p:nvPr>
        </p:nvGraphicFramePr>
        <p:xfrm>
          <a:off x="107504" y="1772816"/>
          <a:ext cx="8856984" cy="41098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GEOMETRY OF 2D SHAPES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lvl="0" fontAlgn="auto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Investigating properties of geometric figures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construction, investigate the angles in a triangle, focusing on:</a:t>
                      </a:r>
                    </a:p>
                    <a:p>
                      <a:pPr marL="285750" lvl="0" indent="-285750" fontAlgn="auto">
                        <a:buFont typeface="Calibri" panose="020F0502020204030204" pitchFamily="34" charset="0"/>
                        <a:buChar char="─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sum of the interior angles of triangles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size of angles in an equilateral triangle</a:t>
                      </a:r>
                    </a:p>
                    <a:p>
                      <a:pPr marL="285750" lvl="0" indent="-285750" fontAlgn="auto">
                        <a:buFont typeface="Calibri" panose="020F0502020204030204" pitchFamily="34" charset="0"/>
                        <a:buChar char="─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sides of and angles opposite to equal sides in an isosceles triangle</a:t>
                      </a:r>
                    </a:p>
                    <a:p>
                      <a:pPr marL="196215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Investigating properties of geometric figures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construction, investigate the angles in a triangle, focusing on the relationship between the exterior angle of a triangle and its interior angles</a:t>
                      </a:r>
                    </a:p>
                    <a:p>
                      <a:pPr lvl="0" fontAlgn="auto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09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-99392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315076"/>
              </p:ext>
            </p:extLst>
          </p:nvPr>
        </p:nvGraphicFramePr>
        <p:xfrm>
          <a:off x="179512" y="1124744"/>
          <a:ext cx="8856984" cy="56532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32656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GEOMETRY OF 2D SHAPES </a:t>
                      </a:r>
                      <a:r>
                        <a:rPr lang="en-ZA" sz="2400" dirty="0" err="1"/>
                        <a:t>cont</a:t>
                      </a:r>
                      <a:r>
                        <a:rPr lang="en-ZA" sz="2400" dirty="0"/>
                        <a:t>…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lvl="0" fontAlgn="auto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Investigating properties of geometric figures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construction, investigate sides and angles in quadrilaterals, focusing on:</a:t>
                      </a:r>
                    </a:p>
                    <a:p>
                      <a:pPr marL="285750" lvl="0" indent="-285750" fontAlgn="auto">
                        <a:buFont typeface="Calibri" panose="020F0502020204030204" pitchFamily="34" charset="0"/>
                        <a:buChar char="─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sum of the interior angles of quadrilaterals</a:t>
                      </a:r>
                    </a:p>
                    <a:p>
                      <a:pPr marL="285750" lvl="0" indent="-285750" fontAlgn="auto">
                        <a:buFont typeface="Calibri" panose="020F0502020204030204" pitchFamily="34" charset="0"/>
                        <a:buChar char="─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sides and opposite angles of parallelograms</a:t>
                      </a:r>
                    </a:p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N.B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learners with accurately constructed  figures to investigate the properties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96215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Investigating properties of geometric figures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construction, investigate sides, angles and diagonals in quadrilaterals, focusing on:</a:t>
                      </a:r>
                    </a:p>
                    <a:p>
                      <a:pPr marL="285750" lvl="0" indent="-285750" fontAlgn="auto">
                        <a:buFont typeface="Calibri" panose="020F0502020204030204" pitchFamily="34" charset="0"/>
                        <a:buChar char="─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diagonals of rectangles, squares,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parallelograms, rhombi and kites</a:t>
                      </a:r>
                    </a:p>
                    <a:p>
                      <a:pPr marL="285750" lvl="0" indent="-285750" fontAlgn="auto">
                        <a:buFont typeface="Calibri" panose="020F0502020204030204" pitchFamily="34" charset="0"/>
                        <a:buChar char="─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 the sum of the interior angles of polygons</a:t>
                      </a: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construction, explore the minimum conditions for two triangles to be congruent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N.B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learners with accurately constructed  figures to investigate the properties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auto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854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116632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5777702"/>
              </p:ext>
            </p:extLst>
          </p:nvPr>
        </p:nvGraphicFramePr>
        <p:xfrm>
          <a:off x="107504" y="1484784"/>
          <a:ext cx="8856984" cy="32869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GEOMETRY OF 2D SHAPES </a:t>
                      </a:r>
                      <a:r>
                        <a:rPr lang="en-ZA" sz="2400" dirty="0" err="1"/>
                        <a:t>cont</a:t>
                      </a:r>
                      <a:r>
                        <a:rPr lang="en-ZA" sz="2400" dirty="0"/>
                        <a:t>….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Classification of 2 D shapes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Describe, sort, name and compare triangles</a:t>
                      </a: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Describe, sort, name and compare quadrilaterals </a:t>
                      </a: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 and name parts of a circle</a:t>
                      </a:r>
                    </a:p>
                    <a:p>
                      <a:pPr lvl="0" fontAlgn="auto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Classification of 2 D shapes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and write clear definitions of triangles </a:t>
                      </a: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and write clear definitions of quadrilaterals focusing on sides</a:t>
                      </a:r>
                    </a:p>
                    <a:p>
                      <a:pPr marL="196215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Classification of 2 D shapes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Write clear definitions of quadrilaterals focusing on diagonals</a:t>
                      </a: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134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4213" y="0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1755566"/>
              </p:ext>
            </p:extLst>
          </p:nvPr>
        </p:nvGraphicFramePr>
        <p:xfrm>
          <a:off x="179512" y="1124744"/>
          <a:ext cx="8856984" cy="56246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4056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GEOMETRY OF 2D SHAPES </a:t>
                      </a:r>
                      <a:r>
                        <a:rPr lang="en-ZA" sz="2400" dirty="0" err="1"/>
                        <a:t>cont</a:t>
                      </a:r>
                      <a:r>
                        <a:rPr lang="en-ZA" sz="2400" dirty="0"/>
                        <a:t>….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Similar and congruent </a:t>
                      </a:r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2D shapes</a:t>
                      </a:r>
                      <a:endParaRPr lang="en-US" sz="18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Recognize and describe similar and congruent figures by comparing size and shape</a:t>
                      </a:r>
                    </a:p>
                    <a:p>
                      <a:pPr lvl="0" fontAlgn="auto"/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Similar and congruent </a:t>
                      </a:r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2D shapes</a:t>
                      </a:r>
                      <a:endParaRPr lang="en-US" sz="18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and describe the properties of congruent shapes</a:t>
                      </a: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and describe the properties of similar shapes</a:t>
                      </a:r>
                    </a:p>
                    <a:p>
                      <a:pPr marL="0" lvl="0" indent="0" fontAlgn="auto">
                        <a:buFont typeface="Arial" panose="020B0604020202020204" pitchFamily="34" charset="0"/>
                        <a:buNone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Solving problems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 solving geometric problems to include definitions.</a:t>
                      </a:r>
                    </a:p>
                    <a:p>
                      <a:pPr marL="0" lvl="0" indent="0" fontAlgn="auto">
                        <a:buFont typeface="Arial" panose="020B0604020202020204" pitchFamily="34" charset="0"/>
                        <a:buNone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96215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Similar and congruent </a:t>
                      </a:r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triangles</a:t>
                      </a:r>
                      <a:endParaRPr lang="en-US" sz="18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Through investigation, establish the minimum conditions for congruent triangles</a:t>
                      </a: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Through investigation, establish the minimum conditions for similar triangles</a:t>
                      </a:r>
                    </a:p>
                    <a:p>
                      <a:pPr fontAlgn="auto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Solving problems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 solving geometric problems to include properties of congruent and similar triangles.</a:t>
                      </a: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187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188640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673528"/>
              </p:ext>
            </p:extLst>
          </p:nvPr>
        </p:nvGraphicFramePr>
        <p:xfrm>
          <a:off x="179512" y="1484784"/>
          <a:ext cx="8712969" cy="2908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GEOMETRY OF 3D OBJECTS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lvl="0" fontAlgn="auto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fontAlgn="auto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EXCLUDED</a:t>
                      </a:r>
                    </a:p>
                    <a:p>
                      <a:pPr marL="196215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kern="150" dirty="0">
                        <a:solidFill>
                          <a:srgbClr val="FF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fontAlgn="auto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EXCLUDED</a:t>
                      </a:r>
                    </a:p>
                    <a:p>
                      <a:pPr marL="0" lvl="0" indent="0" fontAlgn="auto">
                        <a:buFont typeface="Arial" panose="020B0604020202020204" pitchFamily="34" charset="0"/>
                        <a:buNone/>
                      </a:pPr>
                      <a:endParaRPr lang="en-US" sz="18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491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2965D1-94F2-4B42-869A-9C2E354FF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Presentation Outline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648601-442C-4C0A-9A81-159B1BF24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43001"/>
            <a:ext cx="8856984" cy="4983164"/>
          </a:xfrm>
        </p:spPr>
        <p:txBody>
          <a:bodyPr>
            <a:normAutofit fontScale="92500"/>
          </a:bodyPr>
          <a:lstStyle/>
          <a:p>
            <a:pPr lvl="0">
              <a:lnSpc>
                <a:spcPct val="150000"/>
              </a:lnSpc>
              <a:spcBef>
                <a:spcPts val="638"/>
              </a:spcBef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</a:p>
          <a:p>
            <a:pPr lvl="0">
              <a:lnSpc>
                <a:spcPct val="150000"/>
              </a:lnSpc>
              <a:spcBef>
                <a:spcPts val="638"/>
              </a:spcBef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Amendments to the Content Overview for the Phase;</a:t>
            </a:r>
          </a:p>
          <a:p>
            <a:pPr lvl="0">
              <a:lnSpc>
                <a:spcPct val="150000"/>
              </a:lnSpc>
              <a:spcBef>
                <a:spcPts val="638"/>
              </a:spcBef>
              <a:buAutoNum type="arabicPeriod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Amendments to the Annual Teaching Plan;</a:t>
            </a:r>
          </a:p>
          <a:p>
            <a:pPr lvl="0">
              <a:lnSpc>
                <a:spcPct val="150000"/>
              </a:lnSpc>
              <a:spcBef>
                <a:spcPts val="638"/>
              </a:spcBef>
              <a:buAutoNum type="arabicPeriod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Amendments School Based Assessment (SBA)</a:t>
            </a:r>
          </a:p>
          <a:p>
            <a:pPr lvl="0">
              <a:lnSpc>
                <a:spcPct val="150000"/>
              </a:lnSpc>
              <a:spcBef>
                <a:spcPts val="638"/>
              </a:spcBef>
              <a:buAutoNum type="arabicPeriod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2628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116632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090609"/>
              </p:ext>
            </p:extLst>
          </p:nvPr>
        </p:nvGraphicFramePr>
        <p:xfrm>
          <a:off x="179512" y="1412776"/>
          <a:ext cx="8712969" cy="2908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GEOMETRY OF STRAIGHT</a:t>
                      </a:r>
                      <a:r>
                        <a:rPr lang="en-ZA" sz="2400" baseline="0" dirty="0"/>
                        <a:t> LINES</a:t>
                      </a: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Definitions </a:t>
                      </a: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DONE IN TERM 1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Angle relationships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Solving problems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Angle relationships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Solving problems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4265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71287237"/>
                  </p:ext>
                </p:extLst>
              </p:nvPr>
            </p:nvGraphicFramePr>
            <p:xfrm>
              <a:off x="179512" y="1484784"/>
              <a:ext cx="8712969" cy="290892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2904323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2904323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  <a:gridCol w="2904323">
                      <a:extLst>
                        <a:ext uri="{9D8B030D-6E8A-4147-A177-3AD203B41FA5}">
                          <a16:colId xmlns:a16="http://schemas.microsoft.com/office/drawing/2014/main" xmlns="" val="20002"/>
                        </a:ext>
                      </a:extLst>
                    </a:gridCol>
                  </a:tblGrid>
                  <a:tr h="604664">
                    <a:tc gridSpan="3">
                      <a:txBody>
                        <a:bodyPr/>
                        <a:lstStyle/>
                        <a:p>
                          <a:pPr algn="ctr"/>
                          <a:r>
                            <a:rPr lang="en-ZA" sz="2400" dirty="0"/>
                            <a:t>TRANSFORMATION</a:t>
                          </a:r>
                          <a:r>
                            <a:rPr lang="en-ZA" sz="2400" baseline="0" dirty="0"/>
                            <a:t> GEOMETRY</a:t>
                          </a:r>
                          <a:endParaRPr lang="en-ZA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ZA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ZA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4320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ZA" sz="2400" b="1" dirty="0"/>
                            <a:t>Grade 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ZA" sz="2400" b="1" dirty="0"/>
                            <a:t>Grade 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ZA" sz="2400" b="1" dirty="0"/>
                            <a:t>Grade 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1847056">
                    <a:tc>
                      <a:txBody>
                        <a:bodyPr/>
                        <a:lstStyle/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Arial" panose="020B0604020202020204" pitchFamily="34" charset="0"/>
                            </a:rPr>
                            <a:t>Perform transformations on a grid paper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Arial" panose="020B0604020202020204" pitchFamily="34" charset="0"/>
                            </a:rPr>
                            <a:t>Enlargements and reductions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  <a:p>
                          <a:pPr marL="0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kern="0" dirty="0">
                              <a:effectLst/>
                              <a:latin typeface="+mn-lt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To be done in Grade 9 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  <a:p>
                          <a:pPr marL="0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kern="0" dirty="0">
                              <a:effectLst/>
                              <a:latin typeface="+mn-lt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Arial" panose="020B0604020202020204" pitchFamily="34" charset="0"/>
                            </a:rPr>
                            <a:t>Perform transformations on a Cartesian plane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  <a:p>
                          <a:pPr marL="0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Arial" panose="020B0604020202020204" pitchFamily="34" charset="0"/>
                            </a:rPr>
                            <a:t>Extend  transformations to include reflection in the line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kern="0" dirty="0" smtClean="0"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Arial" panose="020B0604020202020204" pitchFamily="34" charset="0"/>
                                </a:rPr>
                                <m:t>𝑦</m:t>
                              </m:r>
                              <m:r>
                                <a:rPr lang="en-US" sz="1800" i="1" kern="0" dirty="0" smtClean="0"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Arial" panose="020B0604020202020204" pitchFamily="34" charset="0"/>
                                </a:rPr>
                                <m:t> = </m:t>
                              </m:r>
                              <m:r>
                                <a:rPr lang="en-US" sz="1800" i="1" kern="0" dirty="0" smtClean="0">
                                  <a:effectLst/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oMath>
                          </a14:m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71287237"/>
                  </p:ext>
                </p:extLst>
              </p:nvPr>
            </p:nvGraphicFramePr>
            <p:xfrm>
              <a:off x="179512" y="1484784"/>
              <a:ext cx="8712969" cy="290892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2904323"/>
                    <a:gridCol w="2904323"/>
                    <a:gridCol w="2904323"/>
                  </a:tblGrid>
                  <a:tr h="604664">
                    <a:tc gridSpan="3">
                      <a:txBody>
                        <a:bodyPr/>
                        <a:lstStyle/>
                        <a:p>
                          <a:pPr algn="ctr"/>
                          <a:r>
                            <a:rPr lang="en-ZA" sz="2400" dirty="0" smtClean="0"/>
                            <a:t>TRANSFORMATION</a:t>
                          </a:r>
                          <a:r>
                            <a:rPr lang="en-ZA" sz="2400" baseline="0" dirty="0" smtClean="0"/>
                            <a:t> GEOMETRY</a:t>
                          </a:r>
                          <a:endParaRPr lang="en-ZA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ZA" sz="2400" dirty="0" smtClean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ZA" sz="2400" dirty="0" smtClean="0"/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ZA" sz="2400" b="1" dirty="0" smtClean="0"/>
                            <a:t>Grade 7</a:t>
                          </a:r>
                          <a:endParaRPr lang="en-ZA" sz="24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ZA" sz="2400" b="1" dirty="0" smtClean="0"/>
                            <a:t>Grade 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ZA" sz="2400" b="1" dirty="0" smtClean="0"/>
                            <a:t>Grade 9</a:t>
                          </a:r>
                        </a:p>
                      </a:txBody>
                      <a:tcPr/>
                    </a:tc>
                  </a:tr>
                  <a:tr h="1847056">
                    <a:tc>
                      <a:txBody>
                        <a:bodyPr/>
                        <a:lstStyle/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Arial" panose="020B0604020202020204" pitchFamily="34" charset="0"/>
                            </a:rPr>
                            <a:t>Perform transformations on a grid paper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  <a:p>
                          <a:pPr marL="342900" marR="0" lvl="0" indent="-34290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Symbol" panose="05050102010706020507" pitchFamily="18" charset="2"/>
                            <a:buChar char=""/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SimSun" panose="02010600030101010101" pitchFamily="2" charset="-122"/>
                              <a:cs typeface="Arial" panose="020B0604020202020204" pitchFamily="34" charset="0"/>
                            </a:rPr>
                            <a:t>Enlargements and reductions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  <a:p>
                          <a:pPr marL="0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kern="0" dirty="0">
                              <a:effectLst/>
                              <a:latin typeface="+mn-lt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kern="0" dirty="0">
                              <a:effectLst/>
                              <a:latin typeface="+mn-lt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To be done in Grade 9 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  <a:p>
                          <a:pPr marL="0" marR="0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kern="0" dirty="0">
                              <a:effectLst/>
                              <a:latin typeface="+mn-lt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 </a:t>
                          </a:r>
                          <a:endParaRPr lang="en-US" sz="2000" kern="150" dirty="0">
                            <a:effectLst/>
                            <a:latin typeface="+mn-lt"/>
                            <a:ea typeface="SimSun" panose="02010600030101010101" pitchFamily="2" charset="-122"/>
                            <a:cs typeface="Arial" panose="020B0604020202020204" pitchFamily="34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200000" t="-59539" r="-839" b="-65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54044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539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8618159"/>
              </p:ext>
            </p:extLst>
          </p:nvPr>
        </p:nvGraphicFramePr>
        <p:xfrm>
          <a:off x="179512" y="1340768"/>
          <a:ext cx="8712969" cy="43537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AREA AND PERMITER OF 2D SHAPES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285750" marR="0" indent="-28575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Use appropriate formulae to calculate perimeter and area of squares, rectangles and triangles to at least I decimal place and convert units from </a:t>
                      </a:r>
                      <a:r>
                        <a:rPr lang="en-US" sz="1800" i="1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to cm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n-US" sz="1800" i="1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to 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lvl="0" indent="-28575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0" dirty="0">
                          <a:effectLst/>
                          <a:latin typeface="+mn-lt"/>
                          <a:ea typeface="Calibri" panose="020F0502020204030204" pitchFamily="34" charset="0"/>
                          <a:cs typeface="Mangal"/>
                        </a:rPr>
                        <a:t>Extend</a:t>
                      </a:r>
                      <a:r>
                        <a:rPr lang="en-US" sz="18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use of appropriate formulae to calculate perimeter and area of polygons to include circles to at least 2 decimal places and convert between appropriate SI units, including and up to km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2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Calculate perimeter and area of complex figures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15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Use appropriate formulae and conversions between SI units, to solve problems and calculate perimeter and area of polygons and circles.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22860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5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15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Investigate how doubling any or all of the dimensions of a 2D figure affects its perimeter and its area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0159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116632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565084"/>
              </p:ext>
            </p:extLst>
          </p:nvPr>
        </p:nvGraphicFramePr>
        <p:xfrm>
          <a:off x="179512" y="1556792"/>
          <a:ext cx="8712969" cy="43537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SURFACE AREA AND VOLUME OF 3D OBJECTS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Use appropriate formulae to calculate the surface area, volume and capacity of cubes and rectangular prisms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Describe the interrelationship between surface area and volume of the objects mentioned above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Calibri" panose="020F0502020204030204" pitchFamily="34" charset="0"/>
                          <a:cs typeface="Mangal"/>
                        </a:rPr>
                        <a:t>Extend</a:t>
                      </a:r>
                      <a:r>
                        <a:rPr lang="en-US" sz="18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use appropriate formulae to calculate the surface area, volume and capacity of triangular prisms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Describe the interrelationship between surface area and volume of the objects mentioned above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Calibri" panose="020F0502020204030204" pitchFamily="34" charset="0"/>
                          <a:cs typeface="Mangal"/>
                        </a:rPr>
                        <a:t>Extend</a:t>
                      </a:r>
                      <a:r>
                        <a:rPr lang="en-US" sz="18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use appropriate formulae to calculate the surface area, volume and capacity of cylinders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22860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Investigate how doubling any or all the dimensions of right prisms and cylinders affects their volume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9639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116632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676975"/>
              </p:ext>
            </p:extLst>
          </p:nvPr>
        </p:nvGraphicFramePr>
        <p:xfrm>
          <a:off x="179512" y="1556792"/>
          <a:ext cx="8712969" cy="46280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SURFACE AREA AND VOLUME  OF 3D OBJECTS </a:t>
                      </a:r>
                      <a:r>
                        <a:rPr lang="en-ZA" sz="2400" dirty="0" err="1"/>
                        <a:t>cont</a:t>
                      </a:r>
                      <a:r>
                        <a:rPr lang="en-ZA" sz="2400" dirty="0"/>
                        <a:t>…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Use and convert between appropriate SI units, including: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↔ cm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↔ 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↔ cm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ArialNarrow"/>
                          <a:cs typeface="Times New Roman" panose="02020603050405020304" pitchFamily="18" charset="0"/>
                        </a:rPr>
                        <a:t>↔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Use equivalence between units when solving problems: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 cm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↔ 1 ml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800" i="1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ArialNarrow"/>
                          <a:cs typeface="Times New Roman" panose="02020603050405020304" pitchFamily="18" charset="0"/>
                        </a:rPr>
                        <a:t>↔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800" i="1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kl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 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Use and convert between appropriate SI units, including: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↔ cm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↔ 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↔ km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↔ cm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ArialNarrow"/>
                          <a:cs typeface="Times New Roman" panose="02020603050405020304" pitchFamily="18" charset="0"/>
                        </a:rPr>
                        <a:t>↔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i="1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ml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i="1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cm</a:t>
                      </a:r>
                      <a:r>
                        <a:rPr lang="en-US" sz="1800" kern="0" baseline="30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1800" kern="0" dirty="0">
                          <a:effectLst/>
                          <a:latin typeface="+mn-lt"/>
                          <a:ea typeface="ArialNarrow"/>
                          <a:cs typeface="Times New Roman" panose="02020603050405020304" pitchFamily="18" charset="0"/>
                        </a:rPr>
                        <a:t>↔ </a:t>
                      </a:r>
                      <a:r>
                        <a:rPr lang="en-US" sz="1800" i="1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 </a:t>
                      </a:r>
                      <a:r>
                        <a:rPr lang="en-US" sz="1800" kern="0" dirty="0">
                          <a:effectLst/>
                          <a:latin typeface="+mn-lt"/>
                          <a:ea typeface="ArialNarrow"/>
                          <a:cs typeface="Times New Roman" panose="02020603050405020304" pitchFamily="18" charset="0"/>
                        </a:rPr>
                        <a:t>↔ </a:t>
                      </a:r>
                      <a:r>
                        <a:rPr lang="en-US" sz="1800" i="1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kl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None/>
                      </a:pP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7863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116632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986992"/>
              </p:ext>
            </p:extLst>
          </p:nvPr>
        </p:nvGraphicFramePr>
        <p:xfrm>
          <a:off x="179512" y="1556792"/>
          <a:ext cx="8712969" cy="2908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PYTHAGORAS THEOREM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Develop and use the Theorem of Pythagoras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Solve problems using the Theorem of Pythagoras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8265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24035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5125512"/>
              </p:ext>
            </p:extLst>
          </p:nvPr>
        </p:nvGraphicFramePr>
        <p:xfrm>
          <a:off x="179512" y="1412776"/>
          <a:ext cx="8712969" cy="5242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COLLECT, ORGANISE, REPRESENT, SUMMARISE AND INTERPRET DATA</a:t>
                      </a:r>
                      <a:endParaRPr lang="en-ZA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Complete data cycle  with bar graphs, pie charts and histograms</a:t>
                      </a:r>
                      <a:endParaRPr lang="en-US" sz="2400" kern="15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  <a:latin typeface="+mn-lt"/>
                          <a:ea typeface="ArialMT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>
                          <a:effectLst/>
                          <a:latin typeface="+mn-lt"/>
                          <a:ea typeface="ArialMT"/>
                          <a:cs typeface="Mangal"/>
                        </a:rPr>
                        <a:t>Identify the largest and smallest scores in a data set and determine the difference between them in order to determine the spread of the data (range)</a:t>
                      </a:r>
                      <a:endParaRPr lang="en-US" sz="2400" kern="15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Extend completion of  data cycle  with graphs to include broken line graphs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 dirty="0" err="1">
                          <a:effectLst/>
                          <a:latin typeface="+mn-lt"/>
                          <a:ea typeface="ArialMT"/>
                          <a:cs typeface="Mangal"/>
                        </a:rPr>
                        <a:t>Summarise</a:t>
                      </a:r>
                      <a:r>
                        <a:rPr lang="en-US" sz="2000" kern="0" dirty="0">
                          <a:effectLst/>
                          <a:latin typeface="+mn-lt"/>
                          <a:ea typeface="ArialMT"/>
                          <a:cs typeface="Mangal"/>
                        </a:rPr>
                        <a:t> data using measures of dispersion, including: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2000" kern="0" dirty="0">
                          <a:effectLst/>
                          <a:latin typeface="+mn-lt"/>
                          <a:ea typeface="ArialM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range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20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2000" kern="0" dirty="0">
                          <a:effectLst/>
                          <a:latin typeface="+mn-lt"/>
                          <a:ea typeface="ArialMT"/>
                          <a:cs typeface="Times New Roman" panose="02020603050405020304" pitchFamily="18" charset="0"/>
                        </a:rPr>
                        <a:t>xtremes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Extend completion of  data cycle  with graphs to include scatter plots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highlight>
                            <a:srgbClr val="FFFF00"/>
                          </a:highlight>
                          <a:latin typeface="+mn-lt"/>
                          <a:ea typeface="ArialMT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 dirty="0">
                          <a:effectLst/>
                          <a:latin typeface="+mn-lt"/>
                          <a:ea typeface="ArialMT"/>
                          <a:cs typeface="Mangal"/>
                        </a:rPr>
                        <a:t>Extend </a:t>
                      </a:r>
                      <a:r>
                        <a:rPr lang="en-US" sz="2000" kern="0" dirty="0" err="1">
                          <a:effectLst/>
                          <a:latin typeface="+mn-lt"/>
                          <a:ea typeface="ArialMT"/>
                          <a:cs typeface="Mangal"/>
                        </a:rPr>
                        <a:t>summarising</a:t>
                      </a:r>
                      <a:r>
                        <a:rPr lang="en-US" sz="2000" kern="0" dirty="0">
                          <a:effectLst/>
                          <a:latin typeface="+mn-lt"/>
                          <a:ea typeface="ArialMT"/>
                          <a:cs typeface="Mangal"/>
                        </a:rPr>
                        <a:t> data using measures of dispersion to  include </a:t>
                      </a:r>
                      <a:r>
                        <a:rPr lang="en-US" sz="2000" kern="150" dirty="0">
                          <a:effectLst/>
                          <a:latin typeface="+mn-lt"/>
                          <a:ea typeface="ArialMT"/>
                          <a:cs typeface="Mangal"/>
                        </a:rPr>
                        <a:t>outliers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5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77137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24035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5125512"/>
              </p:ext>
            </p:extLst>
          </p:nvPr>
        </p:nvGraphicFramePr>
        <p:xfrm>
          <a:off x="179512" y="1412776"/>
          <a:ext cx="8712969" cy="5242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COLLECT, ORGANISE, REPRESENT, SUMMARISE AND INTERPRET DATA</a:t>
                      </a:r>
                      <a:endParaRPr lang="en-ZA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Complete data cycle  with bar graphs, pie charts and histograms</a:t>
                      </a:r>
                      <a:endParaRPr lang="en-US" sz="2400" kern="15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  <a:latin typeface="+mn-lt"/>
                          <a:ea typeface="ArialMT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>
                          <a:effectLst/>
                          <a:latin typeface="+mn-lt"/>
                          <a:ea typeface="ArialMT"/>
                          <a:cs typeface="Mangal"/>
                        </a:rPr>
                        <a:t>Identify the largest and smallest scores in a data set and determine the difference between them in order to determine the spread of the data (range)</a:t>
                      </a:r>
                      <a:endParaRPr lang="en-US" sz="2400" kern="15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Extend completion of  data cycle  with graphs to include broken line graphs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 dirty="0" err="1">
                          <a:effectLst/>
                          <a:latin typeface="+mn-lt"/>
                          <a:ea typeface="ArialMT"/>
                          <a:cs typeface="Mangal"/>
                        </a:rPr>
                        <a:t>Summarise</a:t>
                      </a:r>
                      <a:r>
                        <a:rPr lang="en-US" sz="2000" kern="0" dirty="0">
                          <a:effectLst/>
                          <a:latin typeface="+mn-lt"/>
                          <a:ea typeface="ArialMT"/>
                          <a:cs typeface="Mangal"/>
                        </a:rPr>
                        <a:t> data using measures of dispersion, including: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2000" kern="0" dirty="0">
                          <a:effectLst/>
                          <a:latin typeface="+mn-lt"/>
                          <a:ea typeface="ArialM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range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20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2000" kern="0" dirty="0">
                          <a:effectLst/>
                          <a:latin typeface="+mn-lt"/>
                          <a:ea typeface="ArialMT"/>
                          <a:cs typeface="Times New Roman" panose="02020603050405020304" pitchFamily="18" charset="0"/>
                        </a:rPr>
                        <a:t>xtremes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Extend completion of  data cycle  with graphs to include scatter plots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highlight>
                            <a:srgbClr val="FFFF00"/>
                          </a:highlight>
                          <a:latin typeface="+mn-lt"/>
                          <a:ea typeface="ArialMT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2000" kern="0" dirty="0">
                          <a:effectLst/>
                          <a:latin typeface="+mn-lt"/>
                          <a:ea typeface="ArialMT"/>
                          <a:cs typeface="Mangal"/>
                        </a:rPr>
                        <a:t>Extend </a:t>
                      </a:r>
                      <a:r>
                        <a:rPr lang="en-US" sz="2000" kern="0" dirty="0" err="1">
                          <a:effectLst/>
                          <a:latin typeface="+mn-lt"/>
                          <a:ea typeface="ArialMT"/>
                          <a:cs typeface="Mangal"/>
                        </a:rPr>
                        <a:t>summarising</a:t>
                      </a:r>
                      <a:r>
                        <a:rPr lang="en-US" sz="2000" kern="0" dirty="0">
                          <a:effectLst/>
                          <a:latin typeface="+mn-lt"/>
                          <a:ea typeface="ArialMT"/>
                          <a:cs typeface="Mangal"/>
                        </a:rPr>
                        <a:t> data using measures of dispersion to  include </a:t>
                      </a:r>
                      <a:r>
                        <a:rPr lang="en-US" sz="2000" kern="150" dirty="0">
                          <a:effectLst/>
                          <a:latin typeface="+mn-lt"/>
                          <a:ea typeface="ArialMT"/>
                          <a:cs typeface="Mangal"/>
                        </a:rPr>
                        <a:t>outliers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5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89200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24035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029924"/>
              </p:ext>
            </p:extLst>
          </p:nvPr>
        </p:nvGraphicFramePr>
        <p:xfrm>
          <a:off x="179512" y="1412776"/>
          <a:ext cx="8712969" cy="38050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DATA</a:t>
                      </a:r>
                      <a:endParaRPr lang="en-ZA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Critically </a:t>
                      </a:r>
                      <a:r>
                        <a:rPr lang="en-US" sz="1800" kern="0" dirty="0" err="1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analyse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data by answering questions related to: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data categories, including data intervals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data sources and contexts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central tendencies (mean, mode, median)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scales used on graphs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Extend critical analysis of data to include: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samples and populations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dispersion of data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error and bias in the data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Calibri" panose="020F0502020204030204" pitchFamily="34" charset="0"/>
                          <a:cs typeface="Mangal"/>
                        </a:rPr>
                        <a:t>Extend critical analysis of data to include: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data collection methods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summary of data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sources of error and bias in the data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6472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24035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5590829"/>
              </p:ext>
            </p:extLst>
          </p:nvPr>
        </p:nvGraphicFramePr>
        <p:xfrm>
          <a:off x="179512" y="1412776"/>
          <a:ext cx="8712969" cy="43537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 DATA</a:t>
                      </a:r>
                      <a:endParaRPr lang="en-ZA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Report data in short paragraphs by: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drawing conclusions about the data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making predictions based on the data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identifying sources of error and bias in the data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choosing appropriate summary statistics for the data (mean, median, mode)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Extend reporting data in short paragraphs to include:</a:t>
                      </a:r>
                      <a:endParaRPr lang="en-US" sz="2000" kern="15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choosing appropriate summary statistics for the data (mean, median, mode, range) </a:t>
                      </a:r>
                      <a:endParaRPr lang="en-US" sz="2000" kern="15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the role of extremes in the data</a:t>
                      </a:r>
                      <a:endParaRPr lang="en-US" sz="2000" kern="15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Extend reporting data in short paragraphs to include: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choosing appropriate summary statistics for the data (mean, median, mode, range) 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‒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the role of extremes and outliers in the data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76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E2CAD3-61FD-4998-9A9C-44FD94F04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4024"/>
            <a:ext cx="8229600" cy="1143000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Purpose</a:t>
            </a:r>
            <a:endParaRPr lang="en-GB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CCC204-7365-4D53-B034-D40E29367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70" y="1097134"/>
            <a:ext cx="8435280" cy="485313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To mediate the amendments of the trimmed and re-organised 2020 Annual Teaching Plan including School Based Assessment for 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Subject, Grade 7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for implementation in June 2020 as stipulated in </a:t>
            </a:r>
            <a:r>
              <a:rPr lang="en-US">
                <a:solidFill>
                  <a:srgbClr val="FF0000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Circular </a:t>
            </a:r>
            <a:r>
              <a:rPr lang="en-US" smtClean="0">
                <a:solidFill>
                  <a:srgbClr val="FF0000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S2 of 2020.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just">
              <a:spcBef>
                <a:spcPts val="638"/>
              </a:spcBef>
              <a:buFont typeface="Arial" pitchFamily="32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ensure that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meaningful teaching proceeds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during the remaining teaching time as per the revised school calendar.</a:t>
            </a:r>
          </a:p>
          <a:p>
            <a:pPr lvl="0" algn="just">
              <a:spcBef>
                <a:spcPts val="638"/>
              </a:spcBef>
              <a:buFont typeface="Arial" pitchFamily="32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assist teachers with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guided pacing and sequencing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curriculum content and assessment.</a:t>
            </a: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32354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24035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2818568"/>
              </p:ext>
            </p:extLst>
          </p:nvPr>
        </p:nvGraphicFramePr>
        <p:xfrm>
          <a:off x="179512" y="1412776"/>
          <a:ext cx="8712969" cy="40793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644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PROBABILITY</a:t>
                      </a:r>
                      <a:endParaRPr lang="en-ZA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endParaRPr lang="en-US" sz="20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endParaRPr lang="en-US" sz="2000" kern="1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fontAlgn="base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situations with equally probable outcomes, and:</a:t>
                      </a:r>
                    </a:p>
                    <a:p>
                      <a:pPr marL="285750" lvl="0" indent="-285750" fontAlgn="auto">
                        <a:buFont typeface="Calibri" panose="020F0502020204030204" pitchFamily="34" charset="0"/>
                        <a:buChar char="−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determine probabilities for  compound events using two-  way tables and tree diagrams</a:t>
                      </a:r>
                    </a:p>
                    <a:p>
                      <a:pPr marL="285750" lvl="0" indent="-285750" fontAlgn="auto">
                        <a:buFont typeface="Calibri" panose="020F0502020204030204" pitchFamily="34" charset="0"/>
                        <a:buChar char="−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determine the probabilities for  outcomes of events and predict their relative frequency  in simple experiments</a:t>
                      </a:r>
                    </a:p>
                    <a:p>
                      <a:pPr marL="285750" lvl="0" indent="-285750" fontAlgn="auto">
                        <a:buFont typeface="Calibri" panose="020F0502020204030204" pitchFamily="34" charset="0"/>
                        <a:buChar char="−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compare relative frequency  with probability and explains possible differences</a:t>
                      </a:r>
                      <a:endParaRPr lang="en-US" sz="1800" kern="150" dirty="0">
                        <a:effectLst/>
                        <a:latin typeface="+mn-lt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449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1772816"/>
            <a:ext cx="8229600" cy="2088232"/>
          </a:xfrm>
        </p:spPr>
        <p:txBody>
          <a:bodyPr>
            <a:noAutofit/>
          </a:bodyPr>
          <a:lstStyle/>
          <a:p>
            <a:r>
              <a:rPr lang="en-ZA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Amendments to the Annual Teaching Plan </a:t>
            </a:r>
          </a:p>
        </p:txBody>
      </p:sp>
    </p:spTree>
    <p:extLst>
      <p:ext uri="{BB962C8B-B14F-4D97-AF65-F5344CB8AC3E}">
        <p14:creationId xmlns:p14="http://schemas.microsoft.com/office/powerpoint/2010/main" val="32783085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13556E-EE7C-48F5-8C85-2EE6EBD56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66129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Reorganisation of content  topics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B8262584-5D09-45F8-B7D4-9A5FA8427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Topics that are repetitive have been merged and dealt with once, but in depth</a:t>
            </a:r>
          </a:p>
          <a:p>
            <a:r>
              <a:rPr lang="en-GB" dirty="0"/>
              <a:t>The following have been left out: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dirty="0"/>
              <a:t>Topics that have been dealt with in the previous phase without progression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dirty="0"/>
              <a:t>Topics that will be dealt with in the next phase with little or no progression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dirty="0"/>
              <a:t>Topics that were taught in Term 1, however these topics will be assessed in the end of the year examinations</a:t>
            </a:r>
          </a:p>
        </p:txBody>
      </p:sp>
    </p:spTree>
    <p:extLst>
      <p:ext uri="{BB962C8B-B14F-4D97-AF65-F5344CB8AC3E}">
        <p14:creationId xmlns:p14="http://schemas.microsoft.com/office/powerpoint/2010/main" val="13928778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13556E-EE7C-48F5-8C85-2EE6EBD56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66129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Reorganisation of content  topics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B8262584-5D09-45F8-B7D4-9A5FA8427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focus is on new concepts and skills</a:t>
            </a:r>
          </a:p>
          <a:p>
            <a:r>
              <a:rPr lang="en-GB" dirty="0"/>
              <a:t>Some topics have been moved from one term to the next due to the following reasons: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dirty="0"/>
              <a:t>Lack of time in the term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dirty="0"/>
              <a:t>To incorporate other topics dealt with</a:t>
            </a:r>
          </a:p>
          <a:p>
            <a:r>
              <a:rPr lang="en-GB" dirty="0"/>
              <a:t>Topics that link with each other have been dealt with, one after the other</a:t>
            </a:r>
          </a:p>
          <a:p>
            <a:pPr lvl="1">
              <a:buFont typeface="Calibri" panose="020F0502020204030204" pitchFamily="34" charset="0"/>
              <a:buChar char="⁻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68401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13556E-EE7C-48F5-8C85-2EE6EBD56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66129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Reorganisation of content  topics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B8262584-5D09-45F8-B7D4-9A5FA8427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Hours in some topics have been reduced due to the following reasons: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dirty="0"/>
              <a:t>Repetition, hence merged 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dirty="0"/>
              <a:t>Amount of work to be done is introductory </a:t>
            </a:r>
          </a:p>
          <a:p>
            <a:r>
              <a:rPr lang="en-GB" dirty="0"/>
              <a:t>Numbers operations and relationships to be dealt with before all other topics since they form part of almost every topic</a:t>
            </a:r>
          </a:p>
        </p:txBody>
      </p:sp>
    </p:spTree>
    <p:extLst>
      <p:ext uri="{BB962C8B-B14F-4D97-AF65-F5344CB8AC3E}">
        <p14:creationId xmlns:p14="http://schemas.microsoft.com/office/powerpoint/2010/main" val="2967849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A715E0-479A-4DB5-99E4-595A7B171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9"/>
            <a:ext cx="8363272" cy="1143000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</a:t>
            </a:r>
            <a:r>
              <a:rPr lang="en-ZA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Content/Topics Amended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80770888-2D0F-42D0-BA57-9694DB3942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624921"/>
              </p:ext>
            </p:extLst>
          </p:nvPr>
        </p:nvGraphicFramePr>
        <p:xfrm>
          <a:off x="457200" y="1600200"/>
          <a:ext cx="8435280" cy="39745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1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9104">
                  <a:extLst>
                    <a:ext uri="{9D8B030D-6E8A-4147-A177-3AD203B41FA5}">
                      <a16:colId xmlns:a16="http://schemas.microsoft.com/office/drawing/2014/main" xmlns="" val="987408818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xmlns="" val="4284890207"/>
                    </a:ext>
                  </a:extLst>
                </a:gridCol>
              </a:tblGrid>
              <a:tr h="993648"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Content/Topics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</a:t>
                      </a:r>
                      <a:endParaRPr lang="en-ZA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2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Amendment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58034787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Common Fractions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Nothing done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56518072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Decimal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Nothing done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49273751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Integers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Moved from Term 4 to Term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7410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5602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A715E0-479A-4DB5-99E4-595A7B171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9"/>
            <a:ext cx="8363272" cy="1143000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</a:t>
            </a:r>
            <a:r>
              <a:rPr lang="en-ZA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Content/Topics Amended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80770888-2D0F-42D0-BA57-9694DB3942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775329"/>
              </p:ext>
            </p:extLst>
          </p:nvPr>
        </p:nvGraphicFramePr>
        <p:xfrm>
          <a:off x="457200" y="1600200"/>
          <a:ext cx="8435280" cy="41696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1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23120">
                  <a:extLst>
                    <a:ext uri="{9D8B030D-6E8A-4147-A177-3AD203B41FA5}">
                      <a16:colId xmlns:a16="http://schemas.microsoft.com/office/drawing/2014/main" xmlns="" val="987408818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xmlns="" val="4284890207"/>
                    </a:ext>
                  </a:extLst>
                </a:gridCol>
              </a:tblGrid>
              <a:tr h="993648"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Content/Topics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</a:t>
                      </a:r>
                      <a:endParaRPr lang="en-ZA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2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Amendment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58034787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Patterns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Merged and Moved to </a:t>
                      </a:r>
                      <a:r>
                        <a:rPr lang="en-US" sz="2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 4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Algebraic Expressions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Merged and reduced from 6 hrs. to 3 hrs. </a:t>
                      </a:r>
                    </a:p>
                    <a:p>
                      <a:pPr algn="l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Incorporates</a:t>
                      </a:r>
                      <a:r>
                        <a:rPr 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integers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56518072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2.4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Algebraic Equations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Merged and Reduced from 7 hrs. to 4.5 hrs. 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49273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8677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A715E0-479A-4DB5-99E4-595A7B171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9"/>
            <a:ext cx="8363272" cy="1143000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</a:t>
            </a:r>
            <a:r>
              <a:rPr lang="en-ZA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Content/Topics Amended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80770888-2D0F-42D0-BA57-9694DB3942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8416701"/>
              </p:ext>
            </p:extLst>
          </p:nvPr>
        </p:nvGraphicFramePr>
        <p:xfrm>
          <a:off x="457200" y="1600200"/>
          <a:ext cx="8435280" cy="43647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1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23120">
                  <a:extLst>
                    <a:ext uri="{9D8B030D-6E8A-4147-A177-3AD203B41FA5}">
                      <a16:colId xmlns:a16="http://schemas.microsoft.com/office/drawing/2014/main" xmlns="" val="987408818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xmlns="" val="4284890207"/>
                    </a:ext>
                  </a:extLst>
                </a:gridCol>
              </a:tblGrid>
              <a:tr h="993648"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Content/Topics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</a:t>
                      </a:r>
                      <a:endParaRPr lang="en-ZA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2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Amendment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58034787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Functions and Relationships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Merged and Reduced from 6 hrs. to 3 hrs.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Graphs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Reduced from 6 hrs. to 4.5 hrs.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56518072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3.2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Geometry of 3 D objects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Removed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49273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1796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A715E0-479A-4DB5-99E4-595A7B171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9"/>
            <a:ext cx="8363272" cy="1143000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</a:t>
            </a:r>
            <a:r>
              <a:rPr lang="en-ZA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Content/Topics Amended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80770888-2D0F-42D0-BA57-9694DB3942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996499"/>
              </p:ext>
            </p:extLst>
          </p:nvPr>
        </p:nvGraphicFramePr>
        <p:xfrm>
          <a:off x="457200" y="1600200"/>
          <a:ext cx="8435280" cy="49255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1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9104">
                  <a:extLst>
                    <a:ext uri="{9D8B030D-6E8A-4147-A177-3AD203B41FA5}">
                      <a16:colId xmlns:a16="http://schemas.microsoft.com/office/drawing/2014/main" xmlns="" val="987408818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xmlns="" val="4284890207"/>
                    </a:ext>
                  </a:extLst>
                </a:gridCol>
              </a:tblGrid>
              <a:tr h="993648"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Content/Topics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</a:t>
                      </a:r>
                      <a:endParaRPr lang="en-ZA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2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Amendment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58034787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Transformation Geometry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Moved to term 4 after teaching area and perimeter of 2D shapes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Area and Perimeter of 2D shapes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Moved to Term 3 after expressions, functions and equations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56518072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4.2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Surface Area and Volume of 3D objects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Moved to term 3 after expressions, functions , equations; and area and perimeter of 2 D shapes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49273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8979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A715E0-479A-4DB5-99E4-595A7B171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9"/>
            <a:ext cx="8363272" cy="1143000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</a:t>
            </a:r>
            <a:r>
              <a:rPr lang="en-ZA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Content/Topics Amended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80770888-2D0F-42D0-BA57-9694DB3942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7827428"/>
              </p:ext>
            </p:extLst>
          </p:nvPr>
        </p:nvGraphicFramePr>
        <p:xfrm>
          <a:off x="457200" y="1600200"/>
          <a:ext cx="8435280" cy="47304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1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9104">
                  <a:extLst>
                    <a:ext uri="{9D8B030D-6E8A-4147-A177-3AD203B41FA5}">
                      <a16:colId xmlns:a16="http://schemas.microsoft.com/office/drawing/2014/main" xmlns="" val="987408818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xmlns="" val="4284890207"/>
                    </a:ext>
                  </a:extLst>
                </a:gridCol>
              </a:tblGrid>
              <a:tr h="993648"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Content/Topics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</a:t>
                      </a:r>
                      <a:endParaRPr lang="en-ZA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ZA" sz="2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Amendment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58034787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5.1 and  5.2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Collect,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organise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represent and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summarise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data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Reduced from 10.5 hours to 7 hours and merged with 5.3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56518072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Interpret,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and report data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Reduced from 10.5 hours to 7 hours and merged with 5.1 and 5.2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49273751"/>
                  </a:ext>
                </a:extLst>
              </a:tr>
              <a:tr h="99364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</a:t>
                      </a:r>
                    </a:p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Probability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Removed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7410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782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79513" y="44450"/>
            <a:ext cx="8568952" cy="936277"/>
          </a:xfrm>
        </p:spPr>
        <p:txBody>
          <a:bodyPr>
            <a:normAutofit/>
          </a:bodyPr>
          <a:lstStyle/>
          <a:p>
            <a:r>
              <a:rPr lang="en-ZA" alt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Purpose (continued)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01756" y="1412776"/>
            <a:ext cx="8569325" cy="4536505"/>
          </a:xfrm>
        </p:spPr>
        <p:txBody>
          <a:bodyPr>
            <a:normAutofit/>
          </a:bodyPr>
          <a:lstStyle/>
          <a:p>
            <a:pPr lvl="0" algn="just">
              <a:spcBef>
                <a:spcPts val="638"/>
              </a:spcBef>
              <a:buFont typeface="Arial" pitchFamily="32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To enable teachers to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cover the essential core content /skills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in each grade within the available time.</a:t>
            </a:r>
          </a:p>
          <a:p>
            <a:pPr lvl="0" algn="just">
              <a:spcBef>
                <a:spcPts val="638"/>
              </a:spcBef>
              <a:buFont typeface="Arial" pitchFamily="32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To assist teachers with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for the different forms of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>
              <a:spcBef>
                <a:spcPts val="638"/>
              </a:spcBef>
              <a:buFont typeface="Arial" pitchFamily="32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To ensure learners are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adequately prepared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for the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subsequent year/s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in terms of content, skills, knowledge, attitudes and values   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sz="1400" dirty="0">
              <a:latin typeface="Arial Narrow" pitchFamily="34" charset="0"/>
              <a:cs typeface="Tahoma" pitchFamily="34" charset="0"/>
            </a:endParaRPr>
          </a:p>
          <a:p>
            <a:pPr marL="1074738" indent="-1074738" algn="just" eaLnBrk="1" hangingPunct="1">
              <a:spcBef>
                <a:spcPct val="0"/>
              </a:spcBef>
              <a:buFont typeface="Arial" charset="0"/>
              <a:buNone/>
            </a:pPr>
            <a:endParaRPr lang="en-GB" altLang="en-US" sz="2800" dirty="0">
              <a:latin typeface="Arial Narrow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1739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1772816"/>
            <a:ext cx="8229600" cy="2088232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600"/>
              </a:spcAft>
            </a:pPr>
            <a:r>
              <a:rPr lang="en-ZA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Amendments School Based Assessment (SBA)</a:t>
            </a:r>
          </a:p>
        </p:txBody>
      </p:sp>
    </p:spTree>
    <p:extLst>
      <p:ext uri="{BB962C8B-B14F-4D97-AF65-F5344CB8AC3E}">
        <p14:creationId xmlns:p14="http://schemas.microsoft.com/office/powerpoint/2010/main" val="8197084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4EBF91-0E04-4DD2-8E56-385C5637F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Revised Programme of Assessment</a:t>
            </a:r>
            <a:endParaRPr lang="en-GB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051272"/>
              </p:ext>
            </p:extLst>
          </p:nvPr>
        </p:nvGraphicFramePr>
        <p:xfrm>
          <a:off x="755576" y="2204864"/>
          <a:ext cx="7643192" cy="289830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107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107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10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10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69863">
                <a:tc>
                  <a:txBody>
                    <a:bodyPr/>
                    <a:lstStyle/>
                    <a:p>
                      <a:r>
                        <a:rPr lang="en-ZA" sz="2400" dirty="0"/>
                        <a:t>Term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Term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Term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Term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9863">
                <a:tc>
                  <a:txBody>
                    <a:bodyPr/>
                    <a:lstStyle/>
                    <a:p>
                      <a:r>
                        <a:rPr lang="en-ZA" sz="2400" dirty="0"/>
                        <a:t>Assignment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Assignment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Investigation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Test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9863">
                <a:tc>
                  <a:txBody>
                    <a:bodyPr/>
                    <a:lstStyle/>
                    <a:p>
                      <a:r>
                        <a:rPr lang="en-ZA" sz="2400" dirty="0"/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Examination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9863">
                <a:tc gridSpan="4">
                  <a:txBody>
                    <a:bodyPr/>
                    <a:lstStyle/>
                    <a:p>
                      <a:r>
                        <a:rPr lang="en-ZA" sz="2400" dirty="0"/>
                        <a:t>For mark allocation per task see Abridged CAPS Section 4</a:t>
                      </a:r>
                    </a:p>
                    <a:p>
                      <a:r>
                        <a:rPr lang="en-ZA" sz="2400" dirty="0"/>
                        <a:t>No June Examination</a:t>
                      </a:r>
                    </a:p>
                    <a:p>
                      <a:r>
                        <a:rPr lang="en-ZA" sz="2400" dirty="0"/>
                        <a:t>No Project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5508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4EBF91-0E04-4DD2-8E56-385C5637F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Revised Programme of Assessment</a:t>
            </a:r>
            <a:endParaRPr lang="en-GB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647006"/>
              </p:ext>
            </p:extLst>
          </p:nvPr>
        </p:nvGraphicFramePr>
        <p:xfrm>
          <a:off x="395535" y="1556792"/>
          <a:ext cx="8496944" cy="48120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621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55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276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38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384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1384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69863">
                <a:tc gridSpan="6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WEIGHTING OF TASKS FOR</a:t>
                      </a:r>
                      <a:r>
                        <a:rPr lang="en-ZA" sz="2400" baseline="0" dirty="0"/>
                        <a:t> SBA AND END OF THE YEAR EXAMINATIONS</a:t>
                      </a: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9863">
                <a:tc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Term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Tasks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baseline="0" dirty="0"/>
                        <a:t>100 %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baseline="0" dirty="0"/>
                        <a:t>80 %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9863">
                <a:tc rowSpan="5">
                  <a:txBody>
                    <a:bodyPr/>
                    <a:lstStyle/>
                    <a:p>
                      <a:pPr algn="ctr"/>
                      <a:r>
                        <a:rPr lang="en-ZA" sz="3200" b="1" dirty="0"/>
                        <a:t>SBA</a:t>
                      </a:r>
                    </a:p>
                  </a:txBody>
                  <a:tcPr vert="vert27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Assignment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20 %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16 %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9863">
                <a:tc v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15 %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12 %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9863">
                <a:tc v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Assignment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25 %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20 %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69863">
                <a:tc v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Investigation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20 %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16 %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69863">
                <a:tc v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400" dirty="0"/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20 %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16 %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69863">
                <a:tc gridSpan="3">
                  <a:txBody>
                    <a:bodyPr/>
                    <a:lstStyle/>
                    <a:p>
                      <a:r>
                        <a:rPr lang="en-ZA" sz="2400" b="1" dirty="0"/>
                        <a:t>        End</a:t>
                      </a:r>
                      <a:r>
                        <a:rPr lang="en-ZA" sz="2400" b="1" baseline="0" dirty="0"/>
                        <a:t> of the Year </a:t>
                      </a:r>
                      <a:r>
                        <a:rPr lang="en-ZA" sz="2400" b="1" dirty="0"/>
                        <a:t>Examinations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20 %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59502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75114D-62F9-4A99-BA0A-D5F8AC11B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457200">
              <a:lnSpc>
                <a:spcPct val="115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Revision Final Examination Structure</a:t>
            </a:r>
            <a:endParaRPr lang="en-GB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E794BE-7090-47E4-B662-A3B764B57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00201"/>
            <a:ext cx="8856984" cy="4525963"/>
          </a:xfrm>
        </p:spPr>
        <p:txBody>
          <a:bodyPr/>
          <a:lstStyle/>
          <a:p>
            <a:r>
              <a:rPr lang="en-GB" dirty="0"/>
              <a:t>As in Abridged CAPS Section 4</a:t>
            </a:r>
          </a:p>
          <a:p>
            <a:pPr marL="0" indent="0">
              <a:buNone/>
            </a:pPr>
            <a:r>
              <a:rPr lang="en-GB" dirty="0"/>
              <a:t>Paper 1: Numbers, operations, and relationships</a:t>
            </a:r>
            <a:r>
              <a:rPr lang="en-GB"/>
              <a:t>;  		patterns</a:t>
            </a:r>
            <a:r>
              <a:rPr lang="en-GB" dirty="0"/>
              <a:t>, functions and algebra</a:t>
            </a:r>
          </a:p>
          <a:p>
            <a:pPr marL="1481138" indent="-1481138">
              <a:buNone/>
            </a:pPr>
            <a:r>
              <a:rPr lang="en-GB" dirty="0"/>
              <a:t>Paper 2: Space and Shape, Measurement and Data Handling</a:t>
            </a:r>
          </a:p>
        </p:txBody>
      </p:sp>
    </p:spTree>
    <p:extLst>
      <p:ext uri="{BB962C8B-B14F-4D97-AF65-F5344CB8AC3E}">
        <p14:creationId xmlns:p14="http://schemas.microsoft.com/office/powerpoint/2010/main" val="8432645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2276872"/>
            <a:ext cx="8229600" cy="1143000"/>
          </a:xfrm>
        </p:spPr>
        <p:txBody>
          <a:bodyPr/>
          <a:lstStyle/>
          <a:p>
            <a:r>
              <a:rPr lang="en-ZA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Conclusion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069022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Conclusion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/>
              <a:t>The revised CAPS must be used in conjunction with clarification notes </a:t>
            </a:r>
            <a:r>
              <a:rPr lang="en-ZA"/>
              <a:t>in CAPS.</a:t>
            </a:r>
            <a:endParaRPr lang="en-ZA" dirty="0"/>
          </a:p>
          <a:p>
            <a:r>
              <a:rPr lang="en-ZA" dirty="0"/>
              <a:t>For tests and examinations, mark allocation will apply in accordance with ‘Reorganised’ CAPS.</a:t>
            </a:r>
          </a:p>
          <a:p>
            <a:r>
              <a:rPr lang="en-ZA" dirty="0"/>
              <a:t>Cognitive levels and weighting of content areas will apply in accordance with CAPS </a:t>
            </a:r>
          </a:p>
          <a:p>
            <a:pPr marL="0" indent="0">
              <a:buNone/>
            </a:pPr>
            <a:r>
              <a:rPr lang="en-ZA" b="1" dirty="0"/>
              <a:t>N.B. ‘Reorganised CAPS’ document is an interim arrangement due to COVID 19</a:t>
            </a:r>
          </a:p>
        </p:txBody>
      </p:sp>
    </p:spTree>
    <p:extLst>
      <p:ext uri="{BB962C8B-B14F-4D97-AF65-F5344CB8AC3E}">
        <p14:creationId xmlns:p14="http://schemas.microsoft.com/office/powerpoint/2010/main" val="19351284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13587C-92E3-436B-89B2-FD40E5499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Contact Details</a:t>
            </a:r>
            <a:endParaRPr lang="en-GB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03AA92-3A6E-4FB0-AB09-BF236FBC6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84785"/>
            <a:ext cx="8640960" cy="46413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Name: </a:t>
            </a:r>
            <a:r>
              <a:rPr lang="en-US" sz="4000" dirty="0" err="1">
                <a:solidFill>
                  <a:schemeClr val="accent2">
                    <a:lumMod val="75000"/>
                  </a:schemeClr>
                </a:solidFill>
              </a:rPr>
              <a:t>Ms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 CF Mtumtum: Mathematics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Department of Basic Education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Tel: 	012 357 4177	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Email: Mtumtum.C@dbe.gov.za</a:t>
            </a:r>
            <a:endParaRPr lang="en-GB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767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251115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Amendments to the Content Overview for the Phase</a:t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918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4016571"/>
              </p:ext>
            </p:extLst>
          </p:nvPr>
        </p:nvGraphicFramePr>
        <p:xfrm>
          <a:off x="457200" y="1600200"/>
          <a:ext cx="8229600" cy="29821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COMMON FRACTIONS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69816"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Add, subtract and multiply common fractions where denominators are</a:t>
                      </a:r>
                      <a:r>
                        <a:rPr lang="en-US" sz="1800" kern="0" baseline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neither the same nor multiples of one another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Divide whole numbers and common fractions by common fractions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Calculate the squares, cubes, square roots and cube roots of common fractions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All four operations, with numbers that involve the squares, cubes, square roots and cube roots of common fractions</a:t>
                      </a: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b="1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DONE</a:t>
                      </a:r>
                      <a:r>
                        <a:rPr lang="en-US" sz="1800" b="1" kern="0" baseline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IN TERM 1</a:t>
                      </a:r>
                      <a:endParaRPr lang="en-US" sz="2000" b="1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212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784811"/>
              </p:ext>
            </p:extLst>
          </p:nvPr>
        </p:nvGraphicFramePr>
        <p:xfrm>
          <a:off x="251520" y="1210145"/>
          <a:ext cx="8712969" cy="54509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DECIMAL FRACTIONS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Order, compare and place value of  decimals (3 decimal places) and rounding off (2 decimal places)</a:t>
                      </a: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and subtract decimal fractions (3 decimal places)</a:t>
                      </a:r>
                    </a:p>
                    <a:p>
                      <a:pPr marL="285750" lvl="0" indent="-285750" fontAlgn="auto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Multiply decimal fractions </a:t>
                      </a:r>
                    </a:p>
                    <a:p>
                      <a:pPr marL="285750" lvl="0" indent="-285750" fontAlgn="auto">
                        <a:buFont typeface="Calibri" panose="020F0502020204030204" pitchFamily="34" charset="0"/>
                        <a:buChar char="─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decimal places by whole numbers</a:t>
                      </a:r>
                    </a:p>
                    <a:p>
                      <a:pPr marL="285750" lvl="0" indent="-285750" fontAlgn="auto">
                        <a:buFont typeface="Calibri" panose="020F0502020204030204" pitchFamily="34" charset="0"/>
                        <a:buChar char="−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decimal places by decimal fractions to at least 1 decimal place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Divide decimal fractions by whole numbers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Divide whole numbers and common fractions by common fractions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Calculate the squares, cubes, square roots and cube roots of common fractions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All four operations, with numbers that involve the squares, cubes, square roots and cube roots of common fractions</a:t>
                      </a:r>
                    </a:p>
                    <a:p>
                      <a:pPr marL="0" marR="0" lvl="0" indent="0"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None/>
                      </a:pPr>
                      <a:r>
                        <a:rPr lang="en-US" sz="1800" b="1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DONE IN TERM 1</a:t>
                      </a:r>
                      <a:endParaRPr lang="en-US" sz="2000" b="1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912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066474"/>
              </p:ext>
            </p:extLst>
          </p:nvPr>
        </p:nvGraphicFramePr>
        <p:xfrm>
          <a:off x="251520" y="1210145"/>
          <a:ext cx="8712969" cy="38355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PERCENTAGES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Calculate the percentage of part of a whole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Calculate percentage increase or decrease of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whole numbers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Recognize equivalence between common fraction, decimal fraction and percentage forms of the same number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Calculate amounts if given percentage increase or decrease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0886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07288" cy="121014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Summary: Amendments to the Content Overview for the Phase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6315319"/>
              </p:ext>
            </p:extLst>
          </p:nvPr>
        </p:nvGraphicFramePr>
        <p:xfrm>
          <a:off x="251520" y="1210145"/>
          <a:ext cx="8712969" cy="52376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42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4664">
                <a:tc gridSpan="3">
                  <a:txBody>
                    <a:bodyPr/>
                    <a:lstStyle/>
                    <a:p>
                      <a:pPr algn="ctr"/>
                      <a:r>
                        <a:rPr lang="en-ZA" sz="2400" dirty="0"/>
                        <a:t>INTEGERS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ZA" sz="2400" b="1" dirty="0"/>
                        <a:t>Grade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400" b="1" dirty="0"/>
                        <a:t>Grade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7056"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Count , order and compare integers 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Add and subtract with integers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Use commutative, associative and distributive properties of addition and multiplication for integers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Solve problems in contexts involving addition and subtraction with integers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Multiply and divide with integers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Perform calculations involving all four operations with integers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Perform calculations involving all four operations with numbers that involve the squares, cubes, square roots and cube roots of integers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Recognize and use additive and multiplicative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inverses for integers</a:t>
                      </a:r>
                      <a:endParaRPr lang="en-US" sz="20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Solve problems in contexts involving multiple</a:t>
                      </a:r>
                      <a:r>
                        <a:rPr lang="en-US" sz="2000" kern="150" baseline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 </a:t>
                      </a:r>
                      <a:r>
                        <a:rPr lang="en-US" sz="1800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operations with integers</a:t>
                      </a:r>
                    </a:p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r>
                        <a:rPr lang="en-US" sz="1800" b="1" kern="0" dirty="0">
                          <a:effectLst/>
                          <a:latin typeface="+mn-lt"/>
                          <a:ea typeface="SimSun" panose="02010600030101010101" pitchFamily="2" charset="-122"/>
                          <a:cs typeface="Mangal"/>
                        </a:rPr>
                        <a:t>DONE IN TERM 1</a:t>
                      </a:r>
                      <a:endParaRPr lang="en-US" sz="2000" b="1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</a:pPr>
                      <a:endParaRPr lang="en-US" sz="1800" kern="150" dirty="0">
                        <a:effectLst/>
                        <a:latin typeface="+mn-lt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841736"/>
      </p:ext>
    </p:extLst>
  </p:cSld>
  <p:clrMapOvr>
    <a:masterClrMapping/>
  </p:clrMapOvr>
</p:sld>
</file>

<file path=ppt/theme/theme1.xml><?xml version="1.0" encoding="utf-8"?>
<a:theme xmlns:a="http://schemas.openxmlformats.org/drawingml/2006/main" name="New DBE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DBE Presentation template</Template>
  <TotalTime>3967</TotalTime>
  <Words>2545</Words>
  <Application>Microsoft Office PowerPoint</Application>
  <PresentationFormat>On-screen Show (4:3)</PresentationFormat>
  <Paragraphs>521</Paragraphs>
  <Slides>46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9" baseType="lpstr">
      <vt:lpstr>Microsoft YaHei</vt:lpstr>
      <vt:lpstr>SimSun</vt:lpstr>
      <vt:lpstr>Arial</vt:lpstr>
      <vt:lpstr>Arial Narrow</vt:lpstr>
      <vt:lpstr>ArialMT</vt:lpstr>
      <vt:lpstr>ArialNarrow</vt:lpstr>
      <vt:lpstr>Calibri</vt:lpstr>
      <vt:lpstr>Cambria Math</vt:lpstr>
      <vt:lpstr>Mangal</vt:lpstr>
      <vt:lpstr>Symbol</vt:lpstr>
      <vt:lpstr>Tahoma</vt:lpstr>
      <vt:lpstr>Times New Roman</vt:lpstr>
      <vt:lpstr>New DBE Presentation template</vt:lpstr>
      <vt:lpstr>             2020 REVISED CURRICULUM AND ASSESSMENT PLANS    MATHEMATICS GRADE 7         Implementation:  June 2020        </vt:lpstr>
      <vt:lpstr>Presentation Outline</vt:lpstr>
      <vt:lpstr>1. Purpose</vt:lpstr>
      <vt:lpstr>1. Purpose (continued)</vt:lpstr>
      <vt:lpstr>2.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 Summary: Amendments to the Content Overview for the Phase </vt:lpstr>
      <vt:lpstr>3. Amendments to the Annual Teaching Plan </vt:lpstr>
      <vt:lpstr> Summary: Reorganisation of content  topics  </vt:lpstr>
      <vt:lpstr> Summary: Reorganisation of content  topics  </vt:lpstr>
      <vt:lpstr> Summary: Reorganisation of content  topics  </vt:lpstr>
      <vt:lpstr>Summary: Content/Topics Amended </vt:lpstr>
      <vt:lpstr>Summary: Content/Topics Amended </vt:lpstr>
      <vt:lpstr>Summary: Content/Topics Amended </vt:lpstr>
      <vt:lpstr>Summary: Content/Topics Amended </vt:lpstr>
      <vt:lpstr>Summary: Content/Topics Amended </vt:lpstr>
      <vt:lpstr>4. Amendments School Based Assessment (SBA)</vt:lpstr>
      <vt:lpstr>Summary: Revised Programme of Assessment</vt:lpstr>
      <vt:lpstr>Summary: Revised Programme of Assessment</vt:lpstr>
      <vt:lpstr>Summary: Revision Final Examination Structure</vt:lpstr>
      <vt:lpstr>4. Conclusion </vt:lpstr>
      <vt:lpstr> Conclusion </vt:lpstr>
      <vt:lpstr>Contact Details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Moja Boitumelo</dc:creator>
  <cp:lastModifiedBy>Van Pletzen, Magda</cp:lastModifiedBy>
  <cp:revision>246</cp:revision>
  <cp:lastPrinted>2017-05-04T09:21:37Z</cp:lastPrinted>
  <dcterms:created xsi:type="dcterms:W3CDTF">2016-04-18T12:36:04Z</dcterms:created>
  <dcterms:modified xsi:type="dcterms:W3CDTF">2020-05-25T09:24:11Z</dcterms:modified>
</cp:coreProperties>
</file>