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9144000"/>
  <p:notesSz cx="6669075" cy="9926625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D700E-0E32-497F-85DE-E2CB7C14ACE5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EAEA-ECB5-438F-8F0C-E412682027A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456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DA3FB7-BD1B-4C42-8790-3711E741D11E}" type="slidenum">
              <a:rPr lang="en-ZA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0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442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924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036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144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07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514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637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74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492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03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527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91D56-F3D6-4C57-902C-021CF4EA8EF7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102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2190105"/>
          </a:xfrm>
        </p:spPr>
        <p:txBody>
          <a:bodyPr>
            <a:normAutofit fontScale="90000"/>
          </a:bodyPr>
          <a:lstStyle/>
          <a:p>
            <a:r>
              <a:rPr lang="en-ZA" altLang="en-US" sz="3200" dirty="0"/>
              <a:t/>
            </a:r>
            <a:br>
              <a:rPr lang="en-ZA" altLang="en-US" sz="3200" dirty="0"/>
            </a:br>
            <a:r>
              <a:rPr lang="en-ZA" altLang="en-US" sz="3200" dirty="0"/>
              <a:t/>
            </a:r>
            <a:br>
              <a:rPr lang="en-ZA" altLang="en-US" sz="3200" dirty="0"/>
            </a:br>
            <a:r>
              <a:rPr lang="en-ZA" altLang="en-US" sz="3200" dirty="0"/>
              <a:t/>
            </a:r>
            <a:br>
              <a:rPr lang="en-ZA" altLang="en-US" sz="3200" dirty="0"/>
            </a:br>
            <a:r>
              <a:rPr lang="en-ZA" altLang="en-US" sz="3200" dirty="0"/>
              <a:t/>
            </a:r>
            <a:br>
              <a:rPr lang="en-ZA" altLang="en-US" sz="3200" dirty="0"/>
            </a:br>
            <a:r>
              <a:rPr lang="en-ZA" altLang="en-US" sz="3200" dirty="0"/>
              <a:t/>
            </a:r>
            <a:br>
              <a:rPr lang="en-ZA" altLang="en-US" sz="3200" dirty="0"/>
            </a:br>
            <a:r>
              <a:rPr lang="en-ZA" altLang="en-US" sz="3200" dirty="0"/>
              <a:t/>
            </a:r>
            <a:br>
              <a:rPr lang="en-ZA" altLang="en-US" sz="3200" dirty="0"/>
            </a:br>
            <a:r>
              <a:rPr lang="en-ZA" altLang="en-US" sz="3200" dirty="0"/>
              <a:t/>
            </a:r>
            <a:br>
              <a:rPr lang="en-ZA" altLang="en-US" sz="3200" dirty="0"/>
            </a:br>
            <a:r>
              <a:rPr lang="en-ZA" altLang="en-US" sz="3200" dirty="0"/>
              <a:t/>
            </a:r>
            <a:br>
              <a:rPr lang="en-ZA" altLang="en-US" sz="3200" dirty="0"/>
            </a:br>
            <a:r>
              <a:rPr lang="en-ZA" altLang="en-US" sz="3200" dirty="0"/>
              <a:t/>
            </a:r>
            <a:br>
              <a:rPr lang="en-ZA" altLang="en-US" sz="3200" dirty="0"/>
            </a:b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Times New Roman"/>
              </a:rPr>
              <a:t/>
            </a:r>
            <a:b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Times New Roman"/>
              </a:rPr>
            </a:br>
            <a:r>
              <a:rPr lang="en-ZA" altLang="en-US" sz="3600" b="1" dirty="0">
                <a:latin typeface="Arial Narrow" pitchFamily="34" charset="0"/>
              </a:rPr>
              <a:t/>
            </a:r>
            <a:br>
              <a:rPr lang="en-ZA" altLang="en-US" sz="3600" b="1" dirty="0">
                <a:latin typeface="Arial Narrow" pitchFamily="34" charset="0"/>
              </a:rPr>
            </a:br>
            <a:r>
              <a:rPr lang="en-ZA" altLang="en-US" sz="3600" b="1" dirty="0">
                <a:latin typeface="Arial Narrow" pitchFamily="34" charset="0"/>
              </a:rPr>
              <a:t/>
            </a:r>
            <a:br>
              <a:rPr lang="en-ZA" altLang="en-US" sz="3600" b="1" dirty="0">
                <a:latin typeface="Arial Narrow" pitchFamily="34" charset="0"/>
              </a:rPr>
            </a:br>
            <a:r>
              <a:rPr lang="en-ZA" altLang="en-US" sz="3600" b="1" dirty="0" smtClean="0">
                <a:latin typeface="Arial Narrow" pitchFamily="34" charset="0"/>
              </a:rPr>
              <a:t/>
            </a:r>
            <a:br>
              <a:rPr lang="en-ZA" altLang="en-US" sz="3600" b="1" dirty="0" smtClean="0">
                <a:latin typeface="Arial Narrow" pitchFamily="34" charset="0"/>
              </a:rPr>
            </a:br>
            <a:r>
              <a:rPr lang="en-ZA" altLang="en-US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2020 REVISED CURRICULUM AND ASSESSMENT PLANS </a:t>
            </a:r>
            <a:r>
              <a:rPr lang="en-ZA" altLang="en-US" sz="49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altLang="en-US" sz="49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en-ZA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7</a:t>
            </a:r>
            <a:br>
              <a:rPr lang="en-ZA" alt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4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n-ZA" altLang="en-US" sz="4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ZA" altLang="en-US" sz="4000" b="1" dirty="0" smtClean="0">
                <a:latin typeface="Arial Narrow" pitchFamily="34" charset="0"/>
              </a:rPr>
              <a:t>       </a:t>
            </a:r>
            <a:r>
              <a:rPr lang="en-ZA" alt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en-ZA" alt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:  June 2020</a:t>
            </a:r>
            <a:r>
              <a:rPr lang="en-ZA" altLang="en-US" sz="3600" b="1" dirty="0">
                <a:latin typeface="Arial Narrow" pitchFamily="34" charset="0"/>
              </a:rPr>
              <a:t/>
            </a:r>
            <a:br>
              <a:rPr lang="en-ZA" altLang="en-US" sz="3600" b="1" dirty="0">
                <a:latin typeface="Arial Narrow" pitchFamily="34" charset="0"/>
              </a:rPr>
            </a:br>
            <a:r>
              <a:rPr lang="en-ZA" altLang="en-US" sz="4000" b="1" dirty="0">
                <a:latin typeface="Arial Narrow" pitchFamily="34" charset="0"/>
              </a:rPr>
              <a:t/>
            </a:r>
            <a:br>
              <a:rPr lang="en-ZA" altLang="en-US" sz="4000" b="1" dirty="0">
                <a:latin typeface="Arial Narrow" pitchFamily="34" charset="0"/>
              </a:rPr>
            </a:br>
            <a:r>
              <a:rPr lang="en-ZA" altLang="en-US" sz="3200" dirty="0"/>
              <a:t/>
            </a:r>
            <a:br>
              <a:rPr lang="en-ZA" altLang="en-US" sz="3200" dirty="0"/>
            </a:br>
            <a:r>
              <a:rPr lang="en-ZA" altLang="en-US" sz="3200" dirty="0"/>
              <a:t/>
            </a:r>
            <a:br>
              <a:rPr lang="en-ZA" altLang="en-US" sz="3200" dirty="0"/>
            </a:br>
            <a:r>
              <a:rPr lang="en-ZA" altLang="en-US" sz="3200" dirty="0"/>
              <a:t/>
            </a:r>
            <a:br>
              <a:rPr lang="en-ZA" altLang="en-US" sz="3200" dirty="0"/>
            </a:br>
            <a:r>
              <a:rPr lang="en-ZA" altLang="en-US" sz="3200" dirty="0"/>
              <a:t/>
            </a:r>
            <a:br>
              <a:rPr lang="en-ZA" altLang="en-US" sz="3200" dirty="0"/>
            </a:br>
            <a:r>
              <a:rPr lang="en-ZA" altLang="en-US" sz="3200" dirty="0"/>
              <a:t/>
            </a:r>
            <a:br>
              <a:rPr lang="en-ZA" altLang="en-US" sz="3200" dirty="0"/>
            </a:br>
            <a:r>
              <a:rPr lang="en-ZA" altLang="en-US" sz="3200" dirty="0"/>
              <a:t/>
            </a:r>
            <a:br>
              <a:rPr lang="en-ZA" altLang="en-US" sz="3200" dirty="0"/>
            </a:br>
            <a:endParaRPr lang="en-ZA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50635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13556E-EE7C-48F5-8C85-2EE6EBD5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12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Summary: Reorganisation of content  topics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8262584-5D09-45F8-B7D4-9A5FA842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 smtClean="0">
                <a:latin typeface="Century Gothic" panose="020B0502020202020204" pitchFamily="34" charset="0"/>
              </a:rPr>
              <a:t>The focus is on new concepts and skills</a:t>
            </a:r>
            <a:endParaRPr lang="en-GB" sz="3000" dirty="0">
              <a:latin typeface="Century Gothic" panose="020B0502020202020204" pitchFamily="34" charset="0"/>
            </a:endParaRPr>
          </a:p>
          <a:p>
            <a:r>
              <a:rPr lang="en-GB" sz="3000" dirty="0" smtClean="0">
                <a:latin typeface="Century Gothic" panose="020B0502020202020204" pitchFamily="34" charset="0"/>
              </a:rPr>
              <a:t>Some topics have been moved from one term to the next due to the following reasons: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GB" sz="2600" dirty="0" smtClean="0">
                <a:latin typeface="Century Gothic" panose="020B0502020202020204" pitchFamily="34" charset="0"/>
              </a:rPr>
              <a:t>Lack of time in the term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GB" sz="2600" dirty="0" smtClean="0">
                <a:latin typeface="Century Gothic" panose="020B0502020202020204" pitchFamily="34" charset="0"/>
              </a:rPr>
              <a:t>To incorporate other topics dealt with</a:t>
            </a:r>
          </a:p>
          <a:p>
            <a:r>
              <a:rPr lang="en-GB" sz="3000" dirty="0" smtClean="0">
                <a:latin typeface="Century Gothic" panose="020B0502020202020204" pitchFamily="34" charset="0"/>
              </a:rPr>
              <a:t>Topics that link with each other have been dealt with, one after the other</a:t>
            </a:r>
          </a:p>
          <a:p>
            <a:pPr lvl="1">
              <a:buFont typeface="Calibri" panose="020F0502020204030204" pitchFamily="34" charset="0"/>
              <a:buChar char="⁻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3684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13556E-EE7C-48F5-8C85-2EE6EBD5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260648"/>
            <a:ext cx="8229600" cy="106612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Summary: Reorganisation of content  topics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8262584-5D09-45F8-B7D4-9A5FA8427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1"/>
            <a:ext cx="8435280" cy="4525963"/>
          </a:xfrm>
        </p:spPr>
        <p:txBody>
          <a:bodyPr>
            <a:normAutofit/>
          </a:bodyPr>
          <a:lstStyle/>
          <a:p>
            <a:r>
              <a:rPr lang="en-GB" sz="3000" dirty="0" smtClean="0">
                <a:latin typeface="Century Gothic" panose="020B0502020202020204" pitchFamily="34" charset="0"/>
              </a:rPr>
              <a:t>Hours in some topics have been reduced due to the following reasons</a:t>
            </a:r>
            <a:r>
              <a:rPr lang="en-GB" dirty="0" smtClean="0">
                <a:latin typeface="Century Gothic" panose="020B0502020202020204" pitchFamily="34" charset="0"/>
              </a:rPr>
              <a:t>: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GB" sz="2600" dirty="0" smtClean="0">
                <a:latin typeface="Century Gothic" panose="020B0502020202020204" pitchFamily="34" charset="0"/>
              </a:rPr>
              <a:t>Repetition, hence merged 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GB" sz="2600" dirty="0" smtClean="0">
                <a:latin typeface="Century Gothic" panose="020B0502020202020204" pitchFamily="34" charset="0"/>
              </a:rPr>
              <a:t>Amount of work to be done is introductory </a:t>
            </a:r>
          </a:p>
          <a:p>
            <a:r>
              <a:rPr lang="en-GB" sz="3000" dirty="0" smtClean="0">
                <a:latin typeface="Century Gothic" panose="020B0502020202020204" pitchFamily="34" charset="0"/>
              </a:rPr>
              <a:t>Numbers operations and relationships to be dealt with before all other topics since they form part of almost every topic</a:t>
            </a:r>
          </a:p>
        </p:txBody>
      </p:sp>
    </p:spTree>
    <p:extLst>
      <p:ext uri="{BB962C8B-B14F-4D97-AF65-F5344CB8AC3E}">
        <p14:creationId xmlns:p14="http://schemas.microsoft.com/office/powerpoint/2010/main" val="296784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715E0-479A-4DB5-99E4-595A7B17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1143000"/>
          </a:xfrm>
        </p:spPr>
        <p:txBody>
          <a:bodyPr>
            <a:noAutofit/>
          </a:bodyPr>
          <a:lstStyle/>
          <a:p>
            <a:pPr marL="457200">
              <a:lnSpc>
                <a:spcPct val="115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Summary: </a:t>
            </a: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Content/Topics Amended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80770888-2D0F-42D0-BA57-9694DB3942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10286"/>
              </p:ext>
            </p:extLst>
          </p:nvPr>
        </p:nvGraphicFramePr>
        <p:xfrm>
          <a:off x="251521" y="1446164"/>
          <a:ext cx="8651303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2327"/>
                <a:gridCol w="792088">
                  <a:extLst>
                    <a:ext uri="{9D8B030D-6E8A-4147-A177-3AD203B41FA5}">
                      <a16:colId xmlns:a16="http://schemas.microsoft.com/office/drawing/2014/main" xmlns="" val="987408818"/>
                    </a:ext>
                  </a:extLst>
                </a:gridCol>
                <a:gridCol w="4906888">
                  <a:extLst>
                    <a:ext uri="{9D8B030D-6E8A-4147-A177-3AD203B41FA5}">
                      <a16:colId xmlns:a16="http://schemas.microsoft.com/office/drawing/2014/main" xmlns="" val="4284890207"/>
                    </a:ext>
                  </a:extLst>
                </a:gridCol>
              </a:tblGrid>
              <a:tr h="532656"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 smtClean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Content/Topics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571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Term</a:t>
                      </a:r>
                      <a:endParaRPr lang="en-ZA" sz="1800" dirty="0" smtClean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8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Amendment </a:t>
                      </a:r>
                      <a:endParaRPr lang="en-ZA" sz="18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8034787"/>
                  </a:ext>
                </a:extLst>
              </a:tr>
              <a:tr h="58608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1.4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Common Fractions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>
                          <a:latin typeface="Century Gothic" panose="020B0502020202020204" pitchFamily="34" charset="0"/>
                        </a:rPr>
                        <a:t>Nothing done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6518072"/>
                  </a:ext>
                </a:extLst>
              </a:tr>
              <a:tr h="522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Decimal Fractions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Century Gothic" panose="020B0502020202020204" pitchFamily="34" charset="0"/>
                        </a:rPr>
                        <a:t>Nothing done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927375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Integers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>
                          <a:latin typeface="Century Gothic" panose="020B0502020202020204" pitchFamily="34" charset="0"/>
                        </a:rPr>
                        <a:t>Moved from Term 4 to Term 2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741091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2.1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Patterns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Merged and Moved to term 4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2.3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Algebraic Expressions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Merged and reduced from 6 hrs. to 3 hrs. Incorporates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integers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06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2.4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Algebraic Equations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Merged and Reduced from 7 hrs. to 4.5 hrs. 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560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715E0-479A-4DB5-99E4-595A7B17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1143000"/>
          </a:xfrm>
        </p:spPr>
        <p:txBody>
          <a:bodyPr>
            <a:noAutofit/>
          </a:bodyPr>
          <a:lstStyle/>
          <a:p>
            <a:pPr marL="457200">
              <a:lnSpc>
                <a:spcPct val="115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Summary: </a:t>
            </a: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Content/Topics Amended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80770888-2D0F-42D0-BA57-9694DB3942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766970"/>
              </p:ext>
            </p:extLst>
          </p:nvPr>
        </p:nvGraphicFramePr>
        <p:xfrm>
          <a:off x="467544" y="1484784"/>
          <a:ext cx="8435280" cy="43273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50704"/>
                <a:gridCol w="925760">
                  <a:extLst>
                    <a:ext uri="{9D8B030D-6E8A-4147-A177-3AD203B41FA5}">
                      <a16:colId xmlns:a16="http://schemas.microsoft.com/office/drawing/2014/main" xmlns="" val="987408818"/>
                    </a:ext>
                  </a:extLst>
                </a:gridCol>
                <a:gridCol w="4258816">
                  <a:extLst>
                    <a:ext uri="{9D8B030D-6E8A-4147-A177-3AD203B41FA5}">
                      <a16:colId xmlns:a16="http://schemas.microsoft.com/office/drawing/2014/main" xmlns="" val="4284890207"/>
                    </a:ext>
                  </a:extLst>
                </a:gridCol>
              </a:tblGrid>
              <a:tr h="532656"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 smtClean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Content/Topics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Term</a:t>
                      </a:r>
                      <a:endParaRPr lang="en-ZA" sz="1800" dirty="0" smtClean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8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Amendment </a:t>
                      </a:r>
                      <a:endParaRPr lang="en-ZA" sz="18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803478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2.2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Functions and Relationships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Merged and Reduced from 6 hrs. to 3 hrs.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2.5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Graphs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Reduced from 6 hrs. to 4.5 hrs.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3.2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Geometry of 3 D objects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Removed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3.4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Transformation Geometry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Moved to term 4 after teaching area and perimeter of 2D shapes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4.1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Area and Perimeter of 2D shapes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Moved to Term 3 after expressions, functions and equations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867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715E0-479A-4DB5-99E4-595A7B17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1143000"/>
          </a:xfrm>
        </p:spPr>
        <p:txBody>
          <a:bodyPr>
            <a:noAutofit/>
          </a:bodyPr>
          <a:lstStyle/>
          <a:p>
            <a:pPr marL="457200">
              <a:lnSpc>
                <a:spcPct val="115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Summary: </a:t>
            </a: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Content/Topics Amended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80770888-2D0F-42D0-BA57-9694DB3942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191615"/>
              </p:ext>
            </p:extLst>
          </p:nvPr>
        </p:nvGraphicFramePr>
        <p:xfrm>
          <a:off x="457200" y="1556792"/>
          <a:ext cx="8435280" cy="44641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66728"/>
                <a:gridCol w="936104">
                  <a:extLst>
                    <a:ext uri="{9D8B030D-6E8A-4147-A177-3AD203B41FA5}">
                      <a16:colId xmlns:a16="http://schemas.microsoft.com/office/drawing/2014/main" xmlns="" val="987408818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4284890207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 smtClean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Content/Topics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52388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Term</a:t>
                      </a:r>
                      <a:endParaRPr lang="en-ZA" sz="1800" dirty="0" smtClean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8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Amendment </a:t>
                      </a:r>
                      <a:endParaRPr lang="en-ZA" sz="18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8034787"/>
                  </a:ext>
                </a:extLst>
              </a:tr>
              <a:tr h="76314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4.2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Surface Area and Volume of 3D objects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Moved to term 3 after expressions, functions , equations; and area and perimeter of 2 D shapes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5.1 and  5.2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Collect,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organise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represent and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summarise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data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Reduced from 10.5 hours to 7 hours and merged with 5.3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6518072"/>
                  </a:ext>
                </a:extLst>
              </a:tr>
              <a:tr h="993648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5.3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Interpret,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Analyse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and report data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Reduced from 10.5 hours to 7 hours and merged with 5.1 and 5.2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9273751"/>
                  </a:ext>
                </a:extLst>
              </a:tr>
              <a:tr h="993648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5.4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Probability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Removed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7410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78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1772816"/>
            <a:ext cx="8229600" cy="2088232"/>
          </a:xfrm>
        </p:spPr>
        <p:txBody>
          <a:bodyPr>
            <a:noAutofit/>
          </a:bodyPr>
          <a:lstStyle/>
          <a:p>
            <a:pPr marL="457200">
              <a:lnSpc>
                <a:spcPct val="115000"/>
              </a:lnSpc>
              <a:spcAft>
                <a:spcPts val="600"/>
              </a:spcAft>
            </a:pP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Z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Amendments School Based Assessment (SBA)</a:t>
            </a:r>
          </a:p>
        </p:txBody>
      </p:sp>
    </p:spTree>
    <p:extLst>
      <p:ext uri="{BB962C8B-B14F-4D97-AF65-F5344CB8AC3E}">
        <p14:creationId xmlns:p14="http://schemas.microsoft.com/office/powerpoint/2010/main" val="819708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4EBF91-0E04-4DD2-8E56-385C5637F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15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Summary: Revised Programme of Assessment</a:t>
            </a:r>
            <a:endParaRPr lang="en-GB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969400"/>
              </p:ext>
            </p:extLst>
          </p:nvPr>
        </p:nvGraphicFramePr>
        <p:xfrm>
          <a:off x="457200" y="2204864"/>
          <a:ext cx="8229600" cy="32640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69863">
                <a:tc>
                  <a:txBody>
                    <a:bodyPr/>
                    <a:lstStyle/>
                    <a:p>
                      <a:r>
                        <a:rPr lang="en-ZA" sz="2400" dirty="0" smtClean="0">
                          <a:latin typeface="Century Gothic" panose="020B0502020202020204" pitchFamily="34" charset="0"/>
                        </a:rPr>
                        <a:t>Term 1</a:t>
                      </a:r>
                      <a:endParaRPr lang="en-ZA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 smtClean="0">
                          <a:latin typeface="Century Gothic" panose="020B0502020202020204" pitchFamily="34" charset="0"/>
                        </a:rPr>
                        <a:t>Term 2</a:t>
                      </a:r>
                      <a:endParaRPr lang="en-ZA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 smtClean="0">
                          <a:latin typeface="Century Gothic" panose="020B0502020202020204" pitchFamily="34" charset="0"/>
                        </a:rPr>
                        <a:t>Term 3</a:t>
                      </a:r>
                      <a:endParaRPr lang="en-ZA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 smtClean="0">
                          <a:latin typeface="Century Gothic" panose="020B0502020202020204" pitchFamily="34" charset="0"/>
                        </a:rPr>
                        <a:t>Term 4</a:t>
                      </a:r>
                      <a:endParaRPr lang="en-ZA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69863">
                <a:tc>
                  <a:txBody>
                    <a:bodyPr/>
                    <a:lstStyle/>
                    <a:p>
                      <a:r>
                        <a:rPr lang="en-ZA" sz="2400" dirty="0" smtClean="0">
                          <a:latin typeface="Century Gothic" panose="020B0502020202020204" pitchFamily="34" charset="0"/>
                        </a:rPr>
                        <a:t>Assignment</a:t>
                      </a:r>
                      <a:endParaRPr lang="en-ZA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 smtClean="0">
                          <a:latin typeface="Century Gothic" panose="020B0502020202020204" pitchFamily="34" charset="0"/>
                        </a:rPr>
                        <a:t>Assignment</a:t>
                      </a:r>
                      <a:endParaRPr lang="en-ZA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 smtClean="0">
                          <a:latin typeface="Century Gothic" panose="020B0502020202020204" pitchFamily="34" charset="0"/>
                        </a:rPr>
                        <a:t>Investigation</a:t>
                      </a:r>
                      <a:endParaRPr lang="en-ZA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 smtClean="0">
                          <a:latin typeface="Century Gothic" panose="020B0502020202020204" pitchFamily="34" charset="0"/>
                        </a:rPr>
                        <a:t>Test</a:t>
                      </a:r>
                      <a:endParaRPr lang="en-ZA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69863">
                <a:tc>
                  <a:txBody>
                    <a:bodyPr/>
                    <a:lstStyle/>
                    <a:p>
                      <a:r>
                        <a:rPr lang="en-ZA" sz="2400" dirty="0" smtClean="0">
                          <a:latin typeface="Century Gothic" panose="020B0502020202020204" pitchFamily="34" charset="0"/>
                        </a:rPr>
                        <a:t>Test</a:t>
                      </a:r>
                      <a:endParaRPr lang="en-ZA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 smtClean="0">
                          <a:latin typeface="Century Gothic" panose="020B0502020202020204" pitchFamily="34" charset="0"/>
                        </a:rPr>
                        <a:t>Examination</a:t>
                      </a:r>
                      <a:endParaRPr lang="en-ZA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69863">
                <a:tc gridSpan="4">
                  <a:txBody>
                    <a:bodyPr/>
                    <a:lstStyle/>
                    <a:p>
                      <a:r>
                        <a:rPr lang="en-ZA" sz="2400" dirty="0" smtClean="0">
                          <a:latin typeface="Century Gothic" panose="020B0502020202020204" pitchFamily="34" charset="0"/>
                        </a:rPr>
                        <a:t>For mark allocation per task see Abridged CAPS Section 4</a:t>
                      </a:r>
                    </a:p>
                    <a:p>
                      <a:r>
                        <a:rPr lang="en-ZA" sz="2400" dirty="0" smtClean="0">
                          <a:latin typeface="Century Gothic" panose="020B0502020202020204" pitchFamily="34" charset="0"/>
                        </a:rPr>
                        <a:t>No June Examination</a:t>
                      </a:r>
                    </a:p>
                    <a:p>
                      <a:r>
                        <a:rPr lang="en-ZA" sz="2400" dirty="0" smtClean="0">
                          <a:latin typeface="Century Gothic" panose="020B0502020202020204" pitchFamily="34" charset="0"/>
                        </a:rPr>
                        <a:t>No Project</a:t>
                      </a:r>
                      <a:endParaRPr lang="en-ZA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550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75114D-62F9-4A99-BA0A-D5F8AC11B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15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Summary: Revision Final Examination Structure</a:t>
            </a:r>
            <a:endParaRPr lang="en-GB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E794BE-7090-47E4-B662-A3B764B57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As in Abridged CAPS Section 4</a:t>
            </a:r>
          </a:p>
          <a:p>
            <a:pPr marL="0" indent="0" algn="ctr">
              <a:buNone/>
            </a:pPr>
            <a:r>
              <a:rPr lang="en-GB" b="1" dirty="0" smtClean="0">
                <a:latin typeface="Century Gothic" panose="020B0502020202020204" pitchFamily="34" charset="0"/>
              </a:rPr>
              <a:t>Paper 1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Numbers, operations and relationships,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Patterns, Functions and Algebra</a:t>
            </a:r>
          </a:p>
          <a:p>
            <a:pPr marL="1481138" indent="-1481138" algn="ctr">
              <a:buNone/>
            </a:pPr>
            <a:r>
              <a:rPr lang="en-GB" b="1" dirty="0" smtClean="0">
                <a:latin typeface="Century Gothic" panose="020B0502020202020204" pitchFamily="34" charset="0"/>
              </a:rPr>
              <a:t>Paper 2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Space and Shape</a:t>
            </a:r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Measurement </a:t>
            </a:r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Data Handling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64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229600" cy="1143000"/>
          </a:xfrm>
        </p:spPr>
        <p:txBody>
          <a:bodyPr/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4. Conclusion </a:t>
            </a:r>
            <a:endParaRPr lang="en-Z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02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435280" cy="4708525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>
                <a:latin typeface="Century Gothic" panose="020B0502020202020204" pitchFamily="34" charset="0"/>
              </a:rPr>
              <a:t>The revised CAPS must be used in conjunction with clarification notes in CAPS.</a:t>
            </a:r>
          </a:p>
          <a:p>
            <a:r>
              <a:rPr lang="en-ZA" dirty="0">
                <a:latin typeface="Century Gothic" panose="020B0502020202020204" pitchFamily="34" charset="0"/>
              </a:rPr>
              <a:t>For </a:t>
            </a:r>
            <a:r>
              <a:rPr lang="en-ZA" dirty="0" smtClean="0">
                <a:latin typeface="Century Gothic" panose="020B0502020202020204" pitchFamily="34" charset="0"/>
              </a:rPr>
              <a:t>tests and examinations, mark allocation will </a:t>
            </a:r>
            <a:r>
              <a:rPr lang="en-ZA" dirty="0">
                <a:latin typeface="Century Gothic" panose="020B0502020202020204" pitchFamily="34" charset="0"/>
              </a:rPr>
              <a:t>apply in accordance with </a:t>
            </a:r>
            <a:r>
              <a:rPr lang="en-ZA" dirty="0" smtClean="0">
                <a:latin typeface="Century Gothic" panose="020B0502020202020204" pitchFamily="34" charset="0"/>
              </a:rPr>
              <a:t>‘Reorganised’ CAPS.</a:t>
            </a:r>
          </a:p>
          <a:p>
            <a:r>
              <a:rPr lang="en-ZA" dirty="0" smtClean="0">
                <a:latin typeface="Century Gothic" panose="020B0502020202020204" pitchFamily="34" charset="0"/>
              </a:rPr>
              <a:t>Cognitive levels and weighting of content areas will apply in accordance with CAPS </a:t>
            </a:r>
          </a:p>
          <a:p>
            <a:pPr marL="0" indent="0">
              <a:buNone/>
            </a:pPr>
            <a:r>
              <a:rPr lang="en-ZA" b="1" dirty="0" smtClean="0">
                <a:latin typeface="Century Gothic" panose="020B0502020202020204" pitchFamily="34" charset="0"/>
              </a:rPr>
              <a:t>N.B. ‘Reorganised CAPS’ document is an interim arrangement due to COVID 19</a:t>
            </a:r>
            <a:endParaRPr lang="en-ZA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2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2965D1-94F2-4B42-869A-9C2E354FF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Presentation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Outline</a:t>
            </a:r>
            <a:endParaRPr lang="en-GB" sz="4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648601-442C-4C0A-9A81-159B1BF24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43001"/>
            <a:ext cx="8856984" cy="4983164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  <a:spcBef>
                <a:spcPts val="638"/>
              </a:spcBef>
              <a:buAutoNum type="arabicPeriod"/>
            </a:pP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Purpose</a:t>
            </a:r>
          </a:p>
          <a:p>
            <a:pPr lvl="0">
              <a:lnSpc>
                <a:spcPct val="150000"/>
              </a:lnSpc>
              <a:spcBef>
                <a:spcPts val="638"/>
              </a:spcBef>
              <a:buAutoNum type="arabicPeriod"/>
            </a:pP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Amendments to the Content Overview for the Phase;</a:t>
            </a:r>
          </a:p>
          <a:p>
            <a:pPr lvl="0">
              <a:lnSpc>
                <a:spcPct val="150000"/>
              </a:lnSpc>
              <a:spcBef>
                <a:spcPts val="638"/>
              </a:spcBef>
              <a:buAutoNum type="arabicPeriod"/>
            </a:pPr>
            <a:r>
              <a:rPr lang="en-ZA" dirty="0">
                <a:latin typeface="Century Gothic" panose="020B0502020202020204" pitchFamily="34" charset="0"/>
                <a:cs typeface="Arial" panose="020B0604020202020204" pitchFamily="34" charset="0"/>
              </a:rPr>
              <a:t>Amendments to the Annual Teaching Plan;</a:t>
            </a:r>
          </a:p>
          <a:p>
            <a:pPr lvl="0">
              <a:lnSpc>
                <a:spcPct val="150000"/>
              </a:lnSpc>
              <a:spcBef>
                <a:spcPts val="638"/>
              </a:spcBef>
              <a:buAutoNum type="arabicPeriod"/>
            </a:pPr>
            <a:r>
              <a:rPr lang="en-ZA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Amendments </a:t>
            </a:r>
            <a:r>
              <a:rPr lang="en-ZA" dirty="0">
                <a:latin typeface="Century Gothic" panose="020B0502020202020204" pitchFamily="34" charset="0"/>
                <a:cs typeface="Arial" panose="020B0604020202020204" pitchFamily="34" charset="0"/>
              </a:rPr>
              <a:t>School Based Assessment (SBA)</a:t>
            </a:r>
          </a:p>
          <a:p>
            <a:pPr lvl="0">
              <a:lnSpc>
                <a:spcPct val="150000"/>
              </a:lnSpc>
              <a:spcBef>
                <a:spcPts val="638"/>
              </a:spcBef>
              <a:buAutoNum type="arabicPeriod"/>
            </a:pPr>
            <a:r>
              <a:rPr lang="en-ZA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Conclusion</a:t>
            </a:r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262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13587C-92E3-436B-89B2-FD40E549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Contact Details</a:t>
            </a:r>
            <a:endParaRPr lang="en-GB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03AA92-3A6E-4FB0-AB09-BF236FBC6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5"/>
            <a:ext cx="8640960" cy="46413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Name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: CES: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CF Mtumtum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Department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of Basic Education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Tel: 	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012 357 4177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Email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: Mtumtum.C@dbe.gov.za</a:t>
            </a:r>
            <a:endParaRPr lang="en-GB" sz="4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767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196752"/>
            <a:ext cx="62646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E2CAD3-61FD-4998-9A9C-44FD94F04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31"/>
            <a:ext cx="8229600" cy="1143000"/>
          </a:xfrm>
        </p:spPr>
        <p:txBody>
          <a:bodyPr>
            <a:norm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1. Purpose</a:t>
            </a:r>
            <a:endParaRPr lang="en-GB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CCC204-7365-4D53-B034-D40E29367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85313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  <a:ea typeface="Microsoft YaHei" pitchFamily="2"/>
                <a:cs typeface="Arial" panose="020B0604020202020204" pitchFamily="34" charset="0"/>
              </a:rPr>
              <a:t>To mediate the amendments of the trimmed and re-organised 2020 Annual Teaching Plan including School Based Assessment for  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  <a:ea typeface="Microsoft YaHei" pitchFamily="2"/>
                <a:cs typeface="Arial" panose="020B0604020202020204" pitchFamily="34" charset="0"/>
              </a:rPr>
              <a:t>Mathematics, Grade 7 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  <a:ea typeface="Microsoft YaHei" pitchFamily="2"/>
                <a:cs typeface="Arial" panose="020B0604020202020204" pitchFamily="34" charset="0"/>
              </a:rPr>
              <a:t>for implementation in June 2020 </a:t>
            </a:r>
          </a:p>
          <a:p>
            <a:pPr algn="just"/>
            <a:r>
              <a:rPr lang="en-US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To ensure that </a:t>
            </a:r>
            <a:r>
              <a:rPr lang="en-US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meaningful teaching proceeds </a:t>
            </a:r>
            <a:r>
              <a:rPr lang="en-US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during the remaining teaching time as per the revised school calendar.</a:t>
            </a:r>
          </a:p>
          <a:p>
            <a:pPr lvl="0" algn="just">
              <a:spcBef>
                <a:spcPts val="638"/>
              </a:spcBef>
              <a:buFont typeface="Arial" pitchFamily="32"/>
              <a:buChar char="•"/>
            </a:pPr>
            <a:r>
              <a:rPr lang="en-US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assist teachers with </a:t>
            </a: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guided pacing and sequencing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of curriculum content and assessment.</a:t>
            </a:r>
          </a:p>
          <a:p>
            <a:pPr marL="0" indent="0" algn="just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23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79513" y="44450"/>
            <a:ext cx="8568952" cy="936277"/>
          </a:xfrm>
        </p:spPr>
        <p:txBody>
          <a:bodyPr>
            <a:normAutofit/>
          </a:bodyPr>
          <a:lstStyle/>
          <a:p>
            <a:r>
              <a:rPr lang="en-ZA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1. Purpose (continued)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01756" y="1412776"/>
            <a:ext cx="8569325" cy="4536505"/>
          </a:xfrm>
        </p:spPr>
        <p:txBody>
          <a:bodyPr>
            <a:normAutofit/>
          </a:bodyPr>
          <a:lstStyle/>
          <a:p>
            <a:pPr lvl="0" algn="just">
              <a:spcBef>
                <a:spcPts val="638"/>
              </a:spcBef>
              <a:buFont typeface="Arial" pitchFamily="32"/>
              <a:buChar char="•"/>
            </a:pPr>
            <a:r>
              <a:rPr lang="en-US" sz="3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To </a:t>
            </a:r>
            <a:r>
              <a:rPr lang="en-US" sz="3000" dirty="0">
                <a:latin typeface="Century Gothic" panose="020B0502020202020204" pitchFamily="34" charset="0"/>
                <a:cs typeface="Arial" panose="020B0604020202020204" pitchFamily="34" charset="0"/>
              </a:rPr>
              <a:t>ensure learners are </a:t>
            </a:r>
            <a:r>
              <a:rPr lang="en-US" sz="3000" b="1" dirty="0">
                <a:latin typeface="Century Gothic" panose="020B0502020202020204" pitchFamily="34" charset="0"/>
                <a:cs typeface="Arial" panose="020B0604020202020204" pitchFamily="34" charset="0"/>
              </a:rPr>
              <a:t>adequately prepared </a:t>
            </a:r>
            <a:r>
              <a:rPr lang="en-US" sz="3000" dirty="0">
                <a:latin typeface="Century Gothic" panose="020B0502020202020204" pitchFamily="34" charset="0"/>
                <a:cs typeface="Arial" panose="020B0604020202020204" pitchFamily="34" charset="0"/>
              </a:rPr>
              <a:t>for the </a:t>
            </a:r>
            <a:r>
              <a:rPr lang="en-US" sz="3000" b="1" dirty="0">
                <a:latin typeface="Century Gothic" panose="020B0502020202020204" pitchFamily="34" charset="0"/>
                <a:cs typeface="Arial" panose="020B0604020202020204" pitchFamily="34" charset="0"/>
              </a:rPr>
              <a:t>subsequent year/s </a:t>
            </a:r>
            <a:r>
              <a:rPr lang="en-US" sz="3000" dirty="0">
                <a:latin typeface="Century Gothic" panose="020B0502020202020204" pitchFamily="34" charset="0"/>
                <a:cs typeface="Arial" panose="020B0604020202020204" pitchFamily="34" charset="0"/>
              </a:rPr>
              <a:t>in terms of content, skills, knowledge, attitudes and values   </a:t>
            </a:r>
          </a:p>
          <a:p>
            <a:pPr marL="0" indent="0" algn="just">
              <a:spcBef>
                <a:spcPct val="0"/>
              </a:spcBef>
              <a:buNone/>
            </a:pPr>
            <a:endParaRPr lang="en-US" sz="1400" dirty="0">
              <a:latin typeface="Arial Narrow" pitchFamily="34" charset="0"/>
              <a:cs typeface="Tahoma" pitchFamily="34" charset="0"/>
            </a:endParaRPr>
          </a:p>
          <a:p>
            <a:pPr marL="1074738" indent="-1074738" algn="just" eaLnBrk="1" hangingPunct="1">
              <a:spcBef>
                <a:spcPct val="0"/>
              </a:spcBef>
              <a:buFont typeface="Arial" charset="0"/>
              <a:buNone/>
            </a:pPr>
            <a:endParaRPr lang="en-GB" altLang="en-US" sz="2800" dirty="0"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7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251115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Amendments to the Content Overview for the Phase</a:t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ZA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1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-99392"/>
            <a:ext cx="8507288" cy="121014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Summary: Amendments to the Content Overview for the Phase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769168"/>
              </p:ext>
            </p:extLst>
          </p:nvPr>
        </p:nvGraphicFramePr>
        <p:xfrm>
          <a:off x="179512" y="1124745"/>
          <a:ext cx="8856984" cy="49371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0200"/>
                <a:gridCol w="3528392"/>
                <a:gridCol w="3528392"/>
              </a:tblGrid>
              <a:tr h="402363"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 smtClean="0"/>
                        <a:t>Grade 7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dirty="0" smtClean="0">
                          <a:latin typeface="Century Gothic" panose="020B0502020202020204" pitchFamily="34" charset="0"/>
                        </a:rPr>
                        <a:t>Grade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dirty="0" smtClean="0">
                          <a:latin typeface="Century Gothic" panose="020B0502020202020204" pitchFamily="34" charset="0"/>
                        </a:rPr>
                        <a:t>Grade 9</a:t>
                      </a:r>
                    </a:p>
                  </a:txBody>
                  <a:tcPr/>
                </a:tc>
              </a:tr>
              <a:tr h="50966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GEOMETRY OF 2D SHAPES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196215" marR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5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vl="0" fontAlgn="auto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16750">
                <a:tc>
                  <a:txBody>
                    <a:bodyPr/>
                    <a:lstStyle/>
                    <a:p>
                      <a:pPr lvl="0" fontAlgn="auto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Investigating properties of geometric figures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53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N.B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Provide learners with accurately constructed  figures to investigate the properties</a:t>
                      </a:r>
                      <a:endParaRPr lang="en-US" sz="1800" kern="1200" dirty="0" smtClean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96215" marR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5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Investigating properties of geometric figures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N.B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Provide learners with accurately constructed  figures to investigate the properties</a:t>
                      </a:r>
                      <a:endParaRPr lang="en-US" sz="1800" kern="1200" dirty="0" smtClean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lvl="0" fontAlgn="auto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392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 smtClean="0">
                          <a:latin typeface="Century Gothic" panose="020B0502020202020204" pitchFamily="34" charset="0"/>
                        </a:rPr>
                        <a:t>GEOMETRY OF 3D OBJECTS</a:t>
                      </a:r>
                    </a:p>
                    <a:p>
                      <a:pPr lvl="0" fontAlgn="auto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196215" marR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5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vl="0" fontAlgn="auto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440471">
                <a:tc>
                  <a:txBody>
                    <a:bodyPr/>
                    <a:lstStyle/>
                    <a:p>
                      <a:pPr lvl="0" algn="ctr" fontAlgn="auto"/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Removed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en-US" sz="1800" b="1" kern="120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Removed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Removed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854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-99392"/>
            <a:ext cx="8507288" cy="121014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Summary: Amendments to the Content Overview for the Phase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857143"/>
              </p:ext>
            </p:extLst>
          </p:nvPr>
        </p:nvGraphicFramePr>
        <p:xfrm>
          <a:off x="179512" y="1110753"/>
          <a:ext cx="8856984" cy="51336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2328"/>
                <a:gridCol w="2952328"/>
                <a:gridCol w="2952328"/>
              </a:tblGrid>
              <a:tr h="433964"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 smtClean="0"/>
                        <a:t>Grade 7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dirty="0" smtClean="0">
                          <a:latin typeface="Century Gothic" panose="020B0502020202020204" pitchFamily="34" charset="0"/>
                        </a:rPr>
                        <a:t>Grade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dirty="0" smtClean="0">
                          <a:latin typeface="Century Gothic" panose="020B0502020202020204" pitchFamily="34" charset="0"/>
                        </a:rPr>
                        <a:t>Grade 9</a:t>
                      </a:r>
                    </a:p>
                  </a:txBody>
                  <a:tcPr/>
                </a:tc>
              </a:tr>
              <a:tr h="28930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 smtClean="0">
                          <a:latin typeface="Century Gothic" panose="020B0502020202020204" pitchFamily="34" charset="0"/>
                        </a:rPr>
                        <a:t>TRANSFORMATION</a:t>
                      </a:r>
                      <a:r>
                        <a:rPr lang="en-ZA" sz="2000" b="1" baseline="0" dirty="0" smtClean="0">
                          <a:latin typeface="Century Gothic" panose="020B0502020202020204" pitchFamily="34" charset="0"/>
                        </a:rPr>
                        <a:t> GEOMETRY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fontAlgn="auto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78619">
                <a:tc>
                  <a:txBody>
                    <a:bodyPr/>
                    <a:lstStyle/>
                    <a:p>
                      <a:pPr lvl="0" fontAlgn="auto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As in CAPS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Removed</a:t>
                      </a:r>
                    </a:p>
                    <a:p>
                      <a:pPr marL="196215" marR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5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As in CAPS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4968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COLLECT, ORGANISE, REPRESENT, SUMMARISE AND INTERPRET DATA</a:t>
                      </a:r>
                      <a:endParaRPr lang="en-ZA" sz="28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0" fontAlgn="auto"/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fontAlgn="auto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25165">
                <a:tc>
                  <a:txBody>
                    <a:bodyPr/>
                    <a:lstStyle/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en-US" sz="2000" kern="0" dirty="0" smtClean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As in CAPS, however</a:t>
                      </a:r>
                      <a:r>
                        <a:rPr lang="en-US" sz="2000" kern="0" baseline="0" dirty="0" smtClean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PROVIDE</a:t>
                      </a:r>
                      <a:r>
                        <a:rPr lang="en-US" sz="2000" b="1" kern="0" baseline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 LEARNERS WITH DATA TO SAVE TIME, i.e. learners must NOT collect data</a:t>
                      </a:r>
                      <a:endParaRPr lang="en-US" sz="2400" b="1" kern="15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marL="0" marR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Century Gothic" panose="020B0502020202020204" pitchFamily="34" charset="0"/>
                          <a:ea typeface="ArialMT"/>
                          <a:cs typeface="Arial" panose="020B0604020202020204" pitchFamily="34" charset="0"/>
                        </a:rPr>
                        <a:t> </a:t>
                      </a:r>
                      <a:endParaRPr lang="en-US" sz="2400" kern="15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en-US" sz="2000" kern="0" dirty="0" smtClean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As in CAPS, however</a:t>
                      </a:r>
                      <a:r>
                        <a:rPr lang="en-US" sz="2000" kern="0" baseline="0" dirty="0" smtClean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PROVIDE</a:t>
                      </a:r>
                      <a:r>
                        <a:rPr lang="en-US" sz="2000" b="1" kern="0" baseline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 LEARNERS WITH DATA TO SAVE TIME, i.e. learners must NOT collect data</a:t>
                      </a:r>
                      <a:endParaRPr lang="en-US" sz="2400" b="1" kern="15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en-US" sz="2000" kern="0" dirty="0" smtClean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As in CAPS, however</a:t>
                      </a:r>
                      <a:r>
                        <a:rPr lang="en-US" sz="2000" kern="0" baseline="0" dirty="0" smtClean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PROVIDE</a:t>
                      </a:r>
                      <a:r>
                        <a:rPr lang="en-US" sz="2000" b="1" kern="0" baseline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 LEARNERS WITH DATA TO SAVE TIME, i.e. learners must NOT collect data</a:t>
                      </a:r>
                      <a:endParaRPr lang="en-US" sz="2400" b="1" kern="15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28930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PROBABILITY</a:t>
                      </a:r>
                      <a:endParaRPr lang="en-ZA" sz="28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endParaRPr lang="en-US" sz="2400" b="1" kern="15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endParaRPr lang="en-US" sz="2400" b="1" kern="15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7444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 smtClean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As in CAPS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Removed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As in CAPS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881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1772816"/>
            <a:ext cx="8229600" cy="2088232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Amendments to the Annual Teaching Plan </a:t>
            </a:r>
          </a:p>
        </p:txBody>
      </p:sp>
    </p:spTree>
    <p:extLst>
      <p:ext uri="{BB962C8B-B14F-4D97-AF65-F5344CB8AC3E}">
        <p14:creationId xmlns:p14="http://schemas.microsoft.com/office/powerpoint/2010/main" val="3278308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13556E-EE7C-48F5-8C85-2EE6EBD5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12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Summary: Reorganisation of content  topics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8262584-5D09-45F8-B7D4-9A5FA842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Topics that are repetitive have been merged and dealt with once, but in depth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The following have been left out: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GB" dirty="0" smtClean="0">
                <a:latin typeface="Century Gothic" panose="020B0502020202020204" pitchFamily="34" charset="0"/>
              </a:rPr>
              <a:t>Topics that have been dealt with in the previous </a:t>
            </a:r>
            <a:r>
              <a:rPr lang="en-GB" dirty="0" smtClean="0">
                <a:latin typeface="Century Gothic" panose="020B0502020202020204" pitchFamily="34" charset="0"/>
              </a:rPr>
              <a:t>grade </a:t>
            </a:r>
            <a:r>
              <a:rPr lang="en-GB" dirty="0" smtClean="0">
                <a:latin typeface="Century Gothic" panose="020B0502020202020204" pitchFamily="34" charset="0"/>
              </a:rPr>
              <a:t>without progression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GB" dirty="0" smtClean="0">
                <a:latin typeface="Century Gothic" panose="020B0502020202020204" pitchFamily="34" charset="0"/>
              </a:rPr>
              <a:t>Topics that will be dealt with in the next </a:t>
            </a:r>
            <a:r>
              <a:rPr lang="en-GB" dirty="0" smtClean="0">
                <a:latin typeface="Century Gothic" panose="020B0502020202020204" pitchFamily="34" charset="0"/>
              </a:rPr>
              <a:t>grade </a:t>
            </a:r>
            <a:r>
              <a:rPr lang="en-GB" dirty="0" smtClean="0">
                <a:latin typeface="Century Gothic" panose="020B0502020202020204" pitchFamily="34" charset="0"/>
              </a:rPr>
              <a:t>with little or no progression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GB" dirty="0" smtClean="0">
                <a:latin typeface="Century Gothic" panose="020B0502020202020204" pitchFamily="34" charset="0"/>
              </a:rPr>
              <a:t>Topics that were taught in Term 1, however these topics will be assessed in the end of the year examinations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77815"/>
      </p:ext>
    </p:extLst>
  </p:cSld>
  <p:clrMapOvr>
    <a:masterClrMapping/>
  </p:clrMapOvr>
</p:sld>
</file>

<file path=ppt/theme/theme1.xml><?xml version="1.0" encoding="utf-8"?>
<a:theme xmlns:a="http://schemas.openxmlformats.org/drawingml/2006/main" name="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